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95" r:id="rId26"/>
    <p:sldId id="296" r:id="rId27"/>
    <p:sldId id="297" r:id="rId28"/>
    <p:sldId id="288" r:id="rId29"/>
    <p:sldId id="289" r:id="rId30"/>
    <p:sldId id="300" r:id="rId31"/>
    <p:sldId id="301" r:id="rId32"/>
    <p:sldId id="290" r:id="rId33"/>
    <p:sldId id="291" r:id="rId34"/>
    <p:sldId id="292" r:id="rId35"/>
    <p:sldId id="293" r:id="rId36"/>
    <p:sldId id="294" r:id="rId37"/>
    <p:sldId id="298" r:id="rId38"/>
    <p:sldId id="299" r:id="rId39"/>
    <p:sldId id="302" r:id="rId40"/>
    <p:sldId id="263" r:id="rId41"/>
  </p:sldIdLst>
  <p:sldSz cx="12192000" cy="6858000"/>
  <p:notesSz cx="6858000" cy="9144000"/>
  <p:embeddedFontLst>
    <p:embeddedFont>
      <p:font typeface="맑은 고딕" panose="020B0503020000020004" pitchFamily="50" charset="-127"/>
      <p:regular r:id="rId42"/>
      <p:bold r:id="rId43"/>
    </p:embeddedFont>
    <p:embeddedFont>
      <p:font typeface="메이플스토리" panose="02000300000000000000" pitchFamily="2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F79E00"/>
    <a:srgbClr val="F0E1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12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E2CF8-A693-D7F5-E860-75623344E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364286-BBB9-F3D4-BB2F-353E7773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49E0C-116C-9E8F-F24C-CEE5470F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BD1F7-74D0-5614-5D7E-88BB555B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7251D-C6E1-67EB-1141-1EB361D2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4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3935F-2047-B659-35EC-4B1C69A7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1D4A0-F96C-431F-6BB0-2ADD1E71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95A2E-FA3D-EE5F-B943-EE8AED75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5AD12-A878-8716-3CA5-7F9D83D7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A6118-CD0C-BB3B-CC18-0E813543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2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DBF9E7-F0B8-B5FB-E767-7CEDA063A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FD266-EC13-B6C4-C5B5-7B4006A70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E2C9F-08E6-F8DD-5751-D20FB6C8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A27-6F3C-8274-82FD-81BE75F2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D5A04-4261-12C7-47FE-13BE7B4E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AB021-9238-C99B-B31C-E3A8284B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93012-C91A-1398-5AAF-32286AA6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5F6BD-B3BA-B01E-385D-8B1B3A25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A3F9A-DAE5-15FC-DDD3-D6CC3159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6D7A1-0296-094D-533A-6D1A7001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694A-1FDD-CEAB-172A-123C3C7A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66537-F0BA-6209-E9F0-16F3C18EF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A51C3-5F7B-B6FE-9545-BA45F33D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B2872-0BCB-E58F-BFBA-010FE197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03C7A-EBA9-012E-4104-FD177181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AB28D-3643-C365-F6B6-D4DEF659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46537-DC6D-D8C4-45BE-12320206B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00C40-1E3B-F63F-FEBE-F08EE99AC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2587-44F1-28B5-B98F-4A9F3C46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55BFF-AECE-7626-6FF1-91D8BA56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B9AD6E-9FA6-4FA4-31AE-EBAD258D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0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F127F-7653-A91C-8F6C-071B75FA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C23EB-A60B-A984-00A9-5533DF13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A2DF63-DA8B-74E7-9F41-3367B6EC7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C22B54-FFE8-D335-E888-C8B7ED8A1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248AF-77AC-0B53-16B9-5E9941338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442950-54C0-9B73-9F4E-A1FF4D99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E7601C-93D9-519F-8CF5-E0C47FCA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C8C181-B413-E4E9-BE9D-DE3B6F4F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9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7BB1-607F-278C-6127-F84F9916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13C316-6E17-B47B-AD57-7E8190E0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10AEC1-3344-6831-B5A8-57E25356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194AF-55B4-CFBC-456B-653624DF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4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92AF7B-AE28-1DF0-AC42-2973DC3A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A3A1C-5D1B-5C12-E379-FEDAEBFC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6EB962-E588-1314-2EF8-2AB7273D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DA04B-0A83-9088-8C55-90C6867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8243-B2DC-7C53-13E1-ED9BA09E2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529980-D3BC-8A78-87AC-6229743B7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6C184-CAF8-9052-AF23-04FF5B31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38574-31D9-17B7-C84F-39F6539C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39E386-8E3E-DF6C-21D4-40133DDA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5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15CD-61A5-1873-A961-016E3BD0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7DAFA2-BCE7-262A-BFC8-303C624AB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3DE70-C635-2C87-6745-9A0B6C436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408F-4F06-358E-6E9C-B88BCCD9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15AE7E-B304-93F6-A308-27517180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04859-EE0A-48CA-FEF6-2E53A431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5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8A9087-DB40-BF9D-E2F4-1FFB1F62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9BDF1-3818-6DE5-549D-008FE5A5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5B073-9C36-7B67-BA00-F73F6D038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A96BA-1F2F-2CBC-DB5A-A190F9FED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895C4-4776-FEEE-3328-FED3B0163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6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png"/><Relationship Id="rId3" Type="http://schemas.openxmlformats.org/officeDocument/2006/relationships/image" Target="../media/image6.png"/><Relationship Id="rId7" Type="http://schemas.openxmlformats.org/officeDocument/2006/relationships/image" Target="../media/image69.png"/><Relationship Id="rId12" Type="http://schemas.openxmlformats.org/officeDocument/2006/relationships/image" Target="../media/image7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72.pn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Relationship Id="rId1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EF8E7048-1807-A07C-E7CB-3FDF01A8A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6" y="-255600"/>
            <a:ext cx="12647221" cy="7113600"/>
          </a:xfrm>
          <a:prstGeom prst="rect">
            <a:avLst/>
          </a:prstGeom>
        </p:spPr>
      </p:pic>
      <p:pic>
        <p:nvPicPr>
          <p:cNvPr id="7" name="그림 6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C0E68623-BED2-A513-D5D6-37984CE23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59" y="1213287"/>
            <a:ext cx="7784160" cy="2865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A7CD0-0180-C72D-DFEE-0A11911C8E02}"/>
              </a:ext>
            </a:extLst>
          </p:cNvPr>
          <p:cNvSpPr txBox="1"/>
          <p:nvPr/>
        </p:nvSpPr>
        <p:spPr>
          <a:xfrm>
            <a:off x="3751590" y="4078763"/>
            <a:ext cx="46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 w="3175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기술서</a:t>
            </a:r>
          </a:p>
        </p:txBody>
      </p:sp>
      <p:pic>
        <p:nvPicPr>
          <p:cNvPr id="4" name="그림 3" descr="그래픽, 그래픽 디자인, 폰트, 레드이(가) 표시된 사진&#10;&#10;자동 생성된 설명">
            <a:extLst>
              <a:ext uri="{FF2B5EF4-FFF2-40B4-BE49-F238E27FC236}">
                <a16:creationId xmlns:a16="http://schemas.microsoft.com/office/drawing/2014/main" id="{FD60D0FC-8DCE-C477-C852-6E1EB2242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76" y="5473663"/>
            <a:ext cx="1716525" cy="55973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웅진그룹 - 위키백과, 우리 모두의 백과사전">
            <a:extLst>
              <a:ext uri="{FF2B5EF4-FFF2-40B4-BE49-F238E27FC236}">
                <a16:creationId xmlns:a16="http://schemas.microsoft.com/office/drawing/2014/main" id="{4B50268D-DCC2-030A-DFB5-FBF38F81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606" y="6033393"/>
            <a:ext cx="1075757" cy="55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4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BCC4DF0-74FE-CB17-0DF9-2024764375CA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75638-AEF5-88A5-34F0-87FC31217DAD}"/>
              </a:ext>
            </a:extLst>
          </p:cNvPr>
          <p:cNvSpPr txBox="1"/>
          <p:nvPr/>
        </p:nvSpPr>
        <p:spPr>
          <a:xfrm>
            <a:off x="9820711" y="5801858"/>
            <a:ext cx="1901483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 이미지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6C75D2E6-0116-F51A-B2FA-285075DD8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4710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817C5-377A-10F6-4176-E53AB23C6903}"/>
              </a:ext>
            </a:extLst>
          </p:cNvPr>
          <p:cNvSpPr txBox="1"/>
          <p:nvPr/>
        </p:nvSpPr>
        <p:spPr>
          <a:xfrm>
            <a:off x="768535" y="396000"/>
            <a:ext cx="3672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레퍼런스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B5C913E-C9BC-D7F3-41DD-59F8C5C1D5E8}"/>
              </a:ext>
            </a:extLst>
          </p:cNvPr>
          <p:cNvSpPr/>
          <p:nvPr/>
        </p:nvSpPr>
        <p:spPr>
          <a:xfrm>
            <a:off x="530014" y="2210932"/>
            <a:ext cx="3900678" cy="247207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D5D7579-877E-BA5F-1717-49C25C3F3BB4}"/>
              </a:ext>
            </a:extLst>
          </p:cNvPr>
          <p:cNvSpPr/>
          <p:nvPr/>
        </p:nvSpPr>
        <p:spPr>
          <a:xfrm>
            <a:off x="3632291" y="2682566"/>
            <a:ext cx="4286647" cy="2472073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F0432E-719D-C850-0F38-40FFE54FAC3B}"/>
              </a:ext>
            </a:extLst>
          </p:cNvPr>
          <p:cNvSpPr/>
          <p:nvPr/>
        </p:nvSpPr>
        <p:spPr>
          <a:xfrm>
            <a:off x="7558259" y="3068276"/>
            <a:ext cx="4075942" cy="272562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67FFA9-6D8D-A3BE-64A6-8B2E62FC5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19" y="2264138"/>
            <a:ext cx="3773178" cy="23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563B78-AD64-AAA8-3FDD-A31FC37D3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762" y="2742456"/>
            <a:ext cx="4189094" cy="236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F690912-C89B-8A72-DB63-E1529E01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429" y="3113909"/>
            <a:ext cx="3970693" cy="26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0EED1-2D4C-AA9F-7B02-A66CC32CF7D3}"/>
              </a:ext>
            </a:extLst>
          </p:cNvPr>
          <p:cNvSpPr/>
          <p:nvPr/>
        </p:nvSpPr>
        <p:spPr>
          <a:xfrm>
            <a:off x="1677891" y="1663085"/>
            <a:ext cx="1811867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913079" y="1531451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카툰워즈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808F3E5-F06F-AD95-7D72-E74E25556D4E}"/>
              </a:ext>
            </a:extLst>
          </p:cNvPr>
          <p:cNvSpPr/>
          <p:nvPr/>
        </p:nvSpPr>
        <p:spPr>
          <a:xfrm>
            <a:off x="5020042" y="2102329"/>
            <a:ext cx="1883833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FB08D7D-CB3E-3C95-9DF9-1AF51A647F22}"/>
              </a:ext>
            </a:extLst>
          </p:cNvPr>
          <p:cNvSpPr/>
          <p:nvPr/>
        </p:nvSpPr>
        <p:spPr>
          <a:xfrm>
            <a:off x="8804291" y="2499844"/>
            <a:ext cx="1621368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EC8F-D18F-DA9D-667C-41F5BF7AE9E4}"/>
              </a:ext>
            </a:extLst>
          </p:cNvPr>
          <p:cNvSpPr txBox="1"/>
          <p:nvPr/>
        </p:nvSpPr>
        <p:spPr>
          <a:xfrm>
            <a:off x="5241950" y="1955578"/>
            <a:ext cx="144142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킹덤러쉬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0A035-7743-E813-CB59-368300AF3C20}"/>
              </a:ext>
            </a:extLst>
          </p:cNvPr>
          <p:cNvSpPr txBox="1"/>
          <p:nvPr/>
        </p:nvSpPr>
        <p:spPr>
          <a:xfrm>
            <a:off x="9064984" y="2351118"/>
            <a:ext cx="109998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팔라독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49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A93AFE5-C459-639B-C407-4977B8B6FB89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565544" y="1299974"/>
            <a:ext cx="6692858" cy="5132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문제를 해결해 재화 수급</a:t>
            </a:r>
            <a:endParaRPr lang="en-US" altLang="ko-KR" sz="2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수학 문제를 풀면 이득이 된다는 것을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체험시킴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풀이의 중요 포인트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빠른 계산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적이 끊임없이 등장해 신속한 재화 수급 요구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정확한 계산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문제를 여러 번 틀릴수록 획득하는 재화 감소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서술형 문제 존재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단답형 문제는 플레이어가 무작위로 정답을 고를 수 있다는 문제가 존재함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해결하기 위해 서술형 문제 배치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단답적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답을 찾는 것만 하는 것이 아닌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균형있는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문제 풀이 환경 제공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1DD74D2-8464-9263-F3CD-3B1874027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D111A5-747C-CD2C-D410-F9845AEDE0BF}"/>
              </a:ext>
            </a:extLst>
          </p:cNvPr>
          <p:cNvSpPr txBox="1"/>
          <p:nvPr/>
        </p:nvSpPr>
        <p:spPr>
          <a:xfrm>
            <a:off x="768535" y="396000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 descr="아동 미술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EB312581-0023-7631-E868-9C71CFC8C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08" y="2732840"/>
            <a:ext cx="2056072" cy="362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4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3366458-DB52-B85A-3B64-B8C7219F6318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555893" y="1299552"/>
            <a:ext cx="9848455" cy="4163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엘리트 유닛 등장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계속해서 무작위로 풀어 문제를 다수 틀릴 경우 엘리트 유닛 등장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강한 공격력과 체력을 가진 캐릭터를 등장시켜 위기감 조성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정확하고 빠르게 풀도록 유도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시스템으로 학습 효과 유도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 이해 과정에서 발생하는 수학에 대한 관심 증가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비용 및 능력치에 대한 분석을 통해 최적의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보유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 소환이 가능한지 판단하는 과정에서 수학적 사고력 증진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자체가 수학으로 가득 차 있음을 유저가 간접적으로 경험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49C94F77-37D5-776C-5475-51851A81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26813-86E3-87C3-4098-CFD0CC0D789C}"/>
              </a:ext>
            </a:extLst>
          </p:cNvPr>
          <p:cNvSpPr txBox="1"/>
          <p:nvPr/>
        </p:nvSpPr>
        <p:spPr>
          <a:xfrm>
            <a:off x="768535" y="396000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27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7D464522-0C64-3597-D2E4-0FA209B38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C87E0-0573-5C97-180D-08C3FC368F48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3DC59A9-0446-0D53-540E-814189437B56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9F8093B-C7E6-1DF5-E28C-EEFF43AC87D5}"/>
              </a:ext>
            </a:extLst>
          </p:cNvPr>
          <p:cNvSpPr/>
          <p:nvPr/>
        </p:nvSpPr>
        <p:spPr>
          <a:xfrm>
            <a:off x="529166" y="1483044"/>
            <a:ext cx="3568701" cy="169195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A9D593D-5CA6-2688-0455-00B9D671287D}"/>
              </a:ext>
            </a:extLst>
          </p:cNvPr>
          <p:cNvSpPr/>
          <p:nvPr/>
        </p:nvSpPr>
        <p:spPr>
          <a:xfrm>
            <a:off x="2453357" y="2764116"/>
            <a:ext cx="3673691" cy="172911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63FCD7F-CD7A-131C-BD83-3D1307BAEE21}"/>
              </a:ext>
            </a:extLst>
          </p:cNvPr>
          <p:cNvSpPr/>
          <p:nvPr/>
        </p:nvSpPr>
        <p:spPr>
          <a:xfrm>
            <a:off x="5346828" y="1484899"/>
            <a:ext cx="3441572" cy="1648248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FDC3E5A-48D4-BA29-614C-BE9547C3F207}"/>
              </a:ext>
            </a:extLst>
          </p:cNvPr>
          <p:cNvSpPr/>
          <p:nvPr/>
        </p:nvSpPr>
        <p:spPr>
          <a:xfrm>
            <a:off x="7518400" y="2696479"/>
            <a:ext cx="3886200" cy="184002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5F151D-5F09-0AA6-BAF5-4521ED30F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06" y="1527235"/>
            <a:ext cx="3489741" cy="160591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64BE01-0155-C33B-B451-4B40D3F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567" y="2807765"/>
            <a:ext cx="3611433" cy="16551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F81FEE-E02F-1D82-7FC1-5FEB15693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657" y="1527235"/>
            <a:ext cx="3349261" cy="154249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C4A17E-09C7-FC77-2B24-E07F2C40D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746" y="2750209"/>
            <a:ext cx="3789754" cy="17282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606411" y="4681088"/>
            <a:ext cx="11056422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처음 시작하면 등장하는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씬들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게임에 대해 몰입하고 전반적인 스토리를 이해할 수 있도록 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 아무 곳이나 터치하면 다음 장면으로 넘어가도록 하여 쉬운 조작 가능하도록 설정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3847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E1D0BA3-7C90-FAFB-C099-CA8A0597F30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1" name="그림 10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76F3A1E6-D481-FB0F-AB75-F297917B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E5255D-A4DE-69FB-D588-9A2E553BA37C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604800" y="4669833"/>
            <a:ext cx="8707833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대상 플레이어를 고려하여 쉽게 게임을 따라할 수 있도록 요소 하나하나 설명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직관적 버튼 배치와 쉬운 언어를 사용하여 낮은 연령대의 유저도 쉽게 익힐 수 있도록 함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수학 문제의 난이도 선택 확정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진행마다 난이도를 물어보는 불편함 제거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5EFEC8-14FC-15DD-6EBE-E7CF71DDB5E1}"/>
              </a:ext>
            </a:extLst>
          </p:cNvPr>
          <p:cNvSpPr/>
          <p:nvPr/>
        </p:nvSpPr>
        <p:spPr>
          <a:xfrm>
            <a:off x="508038" y="1496435"/>
            <a:ext cx="4242788" cy="198597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6455112-0E2D-E378-9D70-EAE587721398}"/>
              </a:ext>
            </a:extLst>
          </p:cNvPr>
          <p:cNvSpPr/>
          <p:nvPr/>
        </p:nvSpPr>
        <p:spPr>
          <a:xfrm>
            <a:off x="7460991" y="1561180"/>
            <a:ext cx="4142101" cy="195625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D5D67E-AF84-8883-E154-EFFDDA71CE4D}"/>
              </a:ext>
            </a:extLst>
          </p:cNvPr>
          <p:cNvSpPr/>
          <p:nvPr/>
        </p:nvSpPr>
        <p:spPr>
          <a:xfrm>
            <a:off x="3764280" y="2459376"/>
            <a:ext cx="4318000" cy="204998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1183A0-764A-A6DE-5EC5-45F6D7DD3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78" y="1537764"/>
            <a:ext cx="4148667" cy="1917780"/>
          </a:xfrm>
          <a:prstGeom prst="rect">
            <a:avLst/>
          </a:prstGeom>
        </p:spPr>
      </p:pic>
      <p:pic>
        <p:nvPicPr>
          <p:cNvPr id="4" name="그림 3" descr="나무, 스크린샷, 텍스트, 크리스마스 트리이(가) 표시된 사진&#10;&#10;자동 생성된 설명">
            <a:extLst>
              <a:ext uri="{FF2B5EF4-FFF2-40B4-BE49-F238E27FC236}">
                <a16:creationId xmlns:a16="http://schemas.microsoft.com/office/drawing/2014/main" id="{40FCD836-9BD8-9C2D-ADB6-11E6DF2B2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895" y="2509955"/>
            <a:ext cx="4242789" cy="1956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4DF26-4ACE-C369-8F9E-80068A77F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888" y="1604331"/>
            <a:ext cx="4061936" cy="18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9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1151FA3-0FB1-3BCF-A2D5-E46296D75EDF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7690196" y="2019933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604800" y="4167350"/>
            <a:ext cx="10840720" cy="254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스테이지는 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구성되어 있으며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스테이지가 진행될 수록 강한 적이 등장합니다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 상단에는 간략하게 표시된 유저 프로필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우측 상단에는 설정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중앙에는 스테이지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맵이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존재한다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해당 스테이지에서 얻은 별의 개수가 스테이지 깃발 위에 표시된다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클리어한 스테이지는 파란색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 가능한 가장 높은 스테이지는 주황색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아직 플레이가 불가능한 스테이지는 자물쇠가 그려진 빨간색으로 표시됩니다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CFABB083-513B-5E6A-DA5B-12CBA62BD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60BEB-B77C-07B3-4E07-C1B78A87DAC5}"/>
              </a:ext>
            </a:extLst>
          </p:cNvPr>
          <p:cNvSpPr txBox="1"/>
          <p:nvPr/>
        </p:nvSpPr>
        <p:spPr>
          <a:xfrm>
            <a:off x="768535" y="396000"/>
            <a:ext cx="4317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6D27A5-8371-1D90-EF90-C6B1552484E2}"/>
              </a:ext>
            </a:extLst>
          </p:cNvPr>
          <p:cNvSpPr/>
          <p:nvPr/>
        </p:nvSpPr>
        <p:spPr>
          <a:xfrm>
            <a:off x="1829879" y="1463040"/>
            <a:ext cx="5648922" cy="2649759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크리스마스 트리이(가) 표시된 사진&#10;&#10;자동 생성된 설명">
            <a:extLst>
              <a:ext uri="{FF2B5EF4-FFF2-40B4-BE49-F238E27FC236}">
                <a16:creationId xmlns:a16="http://schemas.microsoft.com/office/drawing/2014/main" id="{89DE3131-C1C6-A9BC-ACA4-76FB630F0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7" y="1513883"/>
            <a:ext cx="5563252" cy="25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43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E63533-5807-1F4F-8DFD-31E25000B310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89600" y="2019932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167347"/>
            <a:ext cx="10222670" cy="213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깃발을 터치하면 해당 스테이지에 대한 정보를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출현 적 정보 칸에는 해당 스테이지에 어떤 적이 등장하는지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적의 레벨이 어느 정도인지를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조건 칸에는 해당 스테이지에서 별을 받기 위한 조건과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별을 획득했을 때 받을 수 있는 보상을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하단에는 현재 선택된 유저의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목록을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다르게 구성하고 싶다면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버튼을 눌러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창으로 이동할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C873243-F189-FD49-A9D4-5D1D715B3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E73F6-E6E4-770C-34F0-4B8AC0B27E4F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9896CB-BBFC-EC20-F7BE-66AD081F21AD}"/>
              </a:ext>
            </a:extLst>
          </p:cNvPr>
          <p:cNvGrpSpPr/>
          <p:nvPr/>
        </p:nvGrpSpPr>
        <p:grpSpPr>
          <a:xfrm>
            <a:off x="1659384" y="1461600"/>
            <a:ext cx="5808216" cy="2649600"/>
            <a:chOff x="1700024" y="1279091"/>
            <a:chExt cx="5808216" cy="27290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AC7F3B1-958F-E554-E823-23F17182ED78}"/>
                </a:ext>
              </a:extLst>
            </p:cNvPr>
            <p:cNvSpPr/>
            <p:nvPr/>
          </p:nvSpPr>
          <p:spPr>
            <a:xfrm>
              <a:off x="1700024" y="1279091"/>
              <a:ext cx="5808216" cy="2729030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B54DF4-190F-40F3-06A1-F8FDD576C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4213" y="1336921"/>
              <a:ext cx="5708614" cy="2625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374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14426C2-2F1D-87DB-E8E9-1E29D15549F0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604800" y="5028229"/>
            <a:ext cx="10708381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각각의 스테이지는 알파 스톤을 찾기 위한 여정에 따라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사진이 달라지도록 하여 유저가 게임에 몰입할 수 있도록 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후반부에 어둡게 설정하여 더욱 어려운 스테이지가 펼쳐짐을 간접적으로 알 수 있게 디자인함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FDA57E4D-13DC-E36A-B263-59152804A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99D827-422A-AC47-3324-3AC6F18F74F5}"/>
              </a:ext>
            </a:extLst>
          </p:cNvPr>
          <p:cNvSpPr txBox="1"/>
          <p:nvPr/>
        </p:nvSpPr>
        <p:spPr>
          <a:xfrm>
            <a:off x="768535" y="396000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953A6C-CC52-DDB1-32F5-B2D4F94901C6}"/>
              </a:ext>
            </a:extLst>
          </p:cNvPr>
          <p:cNvSpPr/>
          <p:nvPr/>
        </p:nvSpPr>
        <p:spPr>
          <a:xfrm>
            <a:off x="715084" y="1478655"/>
            <a:ext cx="10668219" cy="346125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아동 미술, 직사각형이(가) 표시된 사진&#10;&#10;자동 생성된 설명">
            <a:extLst>
              <a:ext uri="{FF2B5EF4-FFF2-40B4-BE49-F238E27FC236}">
                <a16:creationId xmlns:a16="http://schemas.microsoft.com/office/drawing/2014/main" id="{3E8501E2-8045-B404-6266-3BBBC93AE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0" y="1534776"/>
            <a:ext cx="10549467" cy="2261380"/>
          </a:xfrm>
          <a:prstGeom prst="rect">
            <a:avLst/>
          </a:prstGeom>
        </p:spPr>
      </p:pic>
      <p:pic>
        <p:nvPicPr>
          <p:cNvPr id="11" name="그림 10" descr="PC 게임, 만화 영화, 애니메이션, 전략 비디오 게임이(가) 표시된 사진&#10;&#10;자동 생성된 설명">
            <a:extLst>
              <a:ext uri="{FF2B5EF4-FFF2-40B4-BE49-F238E27FC236}">
                <a16:creationId xmlns:a16="http://schemas.microsoft.com/office/drawing/2014/main" id="{80D597DB-685C-28AF-D64B-903230A1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61" y="3903736"/>
            <a:ext cx="3420535" cy="993058"/>
          </a:xfrm>
          <a:prstGeom prst="rect">
            <a:avLst/>
          </a:prstGeom>
        </p:spPr>
      </p:pic>
      <p:pic>
        <p:nvPicPr>
          <p:cNvPr id="13" name="그림 12" descr="나무, 하늘, 경치이(가) 표시된 사진&#10;&#10;자동 생성된 설명">
            <a:extLst>
              <a:ext uri="{FF2B5EF4-FFF2-40B4-BE49-F238E27FC236}">
                <a16:creationId xmlns:a16="http://schemas.microsoft.com/office/drawing/2014/main" id="{E2193E5C-D217-4FDA-3211-6A647A9BC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30" y="3898249"/>
            <a:ext cx="3420535" cy="993059"/>
          </a:xfrm>
          <a:prstGeom prst="rect">
            <a:avLst/>
          </a:prstGeom>
        </p:spPr>
      </p:pic>
      <p:pic>
        <p:nvPicPr>
          <p:cNvPr id="15" name="그림 14" descr="스크린샷, 나무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FD5B354-2104-BBC3-EB30-FC1722338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196" y="3903736"/>
            <a:ext cx="3420533" cy="9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38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F5342D3-2758-6A20-4AC4-C920A396A03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89600" y="2014520"/>
            <a:ext cx="1750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프로필 창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프로필 이미지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유저 이름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유저 정보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AE7363-6989-A8A3-801D-65C0D22C5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4972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5B8C6-CD9B-80D8-0787-20485D9FE59D}"/>
              </a:ext>
            </a:extLst>
          </p:cNvPr>
          <p:cNvSpPr txBox="1"/>
          <p:nvPr/>
        </p:nvSpPr>
        <p:spPr>
          <a:xfrm>
            <a:off x="768535" y="396000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 프로필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D3FC18-1BB3-D713-D533-A26BE5BF450B}"/>
              </a:ext>
            </a:extLst>
          </p:cNvPr>
          <p:cNvSpPr/>
          <p:nvPr/>
        </p:nvSpPr>
        <p:spPr>
          <a:xfrm>
            <a:off x="1757718" y="1445361"/>
            <a:ext cx="5659082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286E116-492D-0420-8D93-60EFECD3A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04" y="1488561"/>
            <a:ext cx="5564310" cy="256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166498"/>
            <a:ext cx="10099039" cy="213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 창에서는 유저가 플레이하며 쌓인 기록을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진척도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클리어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푼 전체 수학 문제 수 등의 정보를 제공하여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게임의 성취감을 주고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나은 기록을 위해 지속적으로 게임을 할 수 있는 동기를 제공합니다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 이미지를 변경할 수 있도록 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자신이 좋아하는 캐릭터를 메인 사진으로 변경해 자신만의 게임이라는 애착이 생기도록 구성했습니다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4493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575EA8-03EB-154B-CC33-CEF023B32A7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7689600" y="2016000"/>
            <a:ext cx="2257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이전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저장된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선택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평균 비용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보유 카드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유닛 카드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5C385B3A-670A-F02B-15E9-D7ECB5F07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81652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3F81F-1635-F493-9B47-C02DE2BFACFD}"/>
              </a:ext>
            </a:extLst>
          </p:cNvPr>
          <p:cNvSpPr txBox="1"/>
          <p:nvPr/>
        </p:nvSpPr>
        <p:spPr>
          <a:xfrm>
            <a:off x="768535" y="396000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04800" y="4294166"/>
            <a:ext cx="8346439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커스텀할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있는 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좌측의 유닛을 오른쪽의 화면으로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끌어다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놓으면 구성되는 시스템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가지를 만들 수 있어 유저가 원하는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덱으로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쉽게 변경이 가능함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비용을 확인할 수 있어 유닛 소환 비용의 효율성을 쉽게 확인할 수 있음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B4CD1E4-D22E-801A-5486-35EF8610E998}"/>
              </a:ext>
            </a:extLst>
          </p:cNvPr>
          <p:cNvSpPr/>
          <p:nvPr/>
        </p:nvSpPr>
        <p:spPr>
          <a:xfrm>
            <a:off x="1704160" y="1447200"/>
            <a:ext cx="5680276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만화 영화, 텍스트이(가) 표시된 사진&#10;&#10;자동 생성된 설명">
            <a:extLst>
              <a:ext uri="{FF2B5EF4-FFF2-40B4-BE49-F238E27FC236}">
                <a16:creationId xmlns:a16="http://schemas.microsoft.com/office/drawing/2014/main" id="{EBC1EDA6-CCD5-2A0B-57AB-1E3D60033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160" y="1489285"/>
            <a:ext cx="5572276" cy="2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1DDAA077-3AED-64E3-15A6-3E05467C5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E8CA19-A84A-77DF-B037-6F46CDD380DC}"/>
              </a:ext>
            </a:extLst>
          </p:cNvPr>
          <p:cNvSpPr/>
          <p:nvPr/>
        </p:nvSpPr>
        <p:spPr>
          <a:xfrm>
            <a:off x="381812" y="1349844"/>
            <a:ext cx="11428376" cy="5232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6DC153D-B730-2A4B-6895-7B860F1E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396000"/>
            <a:ext cx="1978317" cy="810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768535" y="396000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B00790-FA89-B955-0952-B8D45DF4366A}"/>
              </a:ext>
            </a:extLst>
          </p:cNvPr>
          <p:cNvSpPr/>
          <p:nvPr/>
        </p:nvSpPr>
        <p:spPr>
          <a:xfrm>
            <a:off x="381812" y="2008845"/>
            <a:ext cx="11428376" cy="435131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5DAE9-E355-3DF3-1AE4-BCD9BE096D88}"/>
              </a:ext>
            </a:extLst>
          </p:cNvPr>
          <p:cNvSpPr txBox="1"/>
          <p:nvPr/>
        </p:nvSpPr>
        <p:spPr>
          <a:xfrm>
            <a:off x="2598874" y="1043521"/>
            <a:ext cx="1526380" cy="4566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SemiBold" panose="02000703000000020004" pitchFamily="50" charset="-127"/>
              </a:rPr>
              <a:t>게임 개요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게임 설명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스토리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기획 의도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게임 설정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레퍼런스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학습 효과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0FA6C-8D90-D2B6-2DDF-3E3AD1EEF52C}"/>
              </a:ext>
            </a:extLst>
          </p:cNvPr>
          <p:cNvSpPr txBox="1"/>
          <p:nvPr/>
        </p:nvSpPr>
        <p:spPr>
          <a:xfrm>
            <a:off x="4663136" y="1043521"/>
            <a:ext cx="1936748" cy="4566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F349-46F8-D272-C369-E7EAA69A06AB}"/>
              </a:ext>
            </a:extLst>
          </p:cNvPr>
          <p:cNvSpPr txBox="1"/>
          <p:nvPr/>
        </p:nvSpPr>
        <p:spPr>
          <a:xfrm>
            <a:off x="7005517" y="1043521"/>
            <a:ext cx="2079416" cy="27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목표에 맞는 디자인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4211E-04FF-08D1-F49D-B47C342147F9}"/>
              </a:ext>
            </a:extLst>
          </p:cNvPr>
          <p:cNvSpPr txBox="1"/>
          <p:nvPr/>
        </p:nvSpPr>
        <p:spPr>
          <a:xfrm>
            <a:off x="9490566" y="1043521"/>
            <a:ext cx="1858201" cy="2104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PvP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콘텐츠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38E9B-48C4-83F6-4E12-E660F02850EC}"/>
              </a:ext>
            </a:extLst>
          </p:cNvPr>
          <p:cNvSpPr txBox="1"/>
          <p:nvPr/>
        </p:nvSpPr>
        <p:spPr>
          <a:xfrm>
            <a:off x="861867" y="1045861"/>
            <a:ext cx="1194558" cy="841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156750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7FB2DC-DDE2-DB81-E42C-5E0ABFE0E3E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A4DB6C1E-1354-7461-A1C8-5241F485E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816520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08BE3-4CE6-2726-4C17-160AD414F759}"/>
              </a:ext>
            </a:extLst>
          </p:cNvPr>
          <p:cNvSpPr txBox="1"/>
          <p:nvPr/>
        </p:nvSpPr>
        <p:spPr>
          <a:xfrm>
            <a:off x="768535" y="396000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7A44E4-0DD4-C7C3-FF35-BDF0B7CB47CF}"/>
              </a:ext>
            </a:extLst>
          </p:cNvPr>
          <p:cNvSpPr/>
          <p:nvPr/>
        </p:nvSpPr>
        <p:spPr>
          <a:xfrm>
            <a:off x="1274244" y="1447200"/>
            <a:ext cx="5690436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F9C09439-0BE7-BC2F-7D55-CA01E809C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352" y="1489285"/>
            <a:ext cx="5587872" cy="256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294166"/>
            <a:ext cx="9577485" cy="1716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화면이 이어져 있는 느낌이 들도록 구성하여 게임의 전체적인 통일감 높임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좌측에서 선택한 유닛에 대해 우측에서 유닛에 대한 정보 확인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카드 개수가 충분할 경우 업그레이드 가능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 가능 시 카드 우측 상단에 화살표 표시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 시 유닛의 특정 능력치가 올라가며 유닛 소환 비용은 올라가지 않음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262880" y="2137084"/>
            <a:ext cx="3804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선택한 유닛 카드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유닛의 이름과 정보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유닛의 능력치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유닛 카드의 보유량과 업그레이드 버튼</a:t>
            </a:r>
          </a:p>
        </p:txBody>
      </p:sp>
    </p:spTree>
    <p:extLst>
      <p:ext uri="{BB962C8B-B14F-4D97-AF65-F5344CB8AC3E}">
        <p14:creationId xmlns:p14="http://schemas.microsoft.com/office/powerpoint/2010/main" val="3662562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1D95804-8A24-7D50-5C12-FC23B4279824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50767DC4-59F7-4BF1-ACDF-43A5DC3C6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60316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6FE9D-1FCB-C130-3A2C-389E69F203A1}"/>
              </a:ext>
            </a:extLst>
          </p:cNvPr>
          <p:cNvSpPr txBox="1"/>
          <p:nvPr/>
        </p:nvSpPr>
        <p:spPr>
          <a:xfrm>
            <a:off x="768535" y="396000"/>
            <a:ext cx="3780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04800" y="4272211"/>
            <a:ext cx="9522159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코인을 획득하기 위해 문제 풀이 창 전환 버튼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상하 슬라이드로 문제 풀이 창으로 전환할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성은 세 단계로 업그레이드되며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체력과 코인 보유량이 증가합니다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소환 버튼을 소환하려는 레인으로 슬라이드해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유닛을 소환할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플레이어는 자신의 성을 지키고 적군의 성을 무너뜨려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승리를 가져와야 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6993465" y="1905692"/>
            <a:ext cx="213231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메뉴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수학문제 </a:t>
            </a:r>
            <a:r>
              <a:rPr lang="ko-KR" altLang="en-US" sz="16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열기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아군 및 적 성 체력 바</a:t>
            </a:r>
            <a:endParaRPr lang="en-US" altLang="ko-KR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게임 경과 시간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보유 코인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아군 성</a:t>
            </a:r>
          </a:p>
          <a:p>
            <a:endParaRPr lang="ko-KR" altLang="en-US" sz="16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7E6E4-2D6B-26A6-F2DF-C3B2A5B7A15B}"/>
              </a:ext>
            </a:extLst>
          </p:cNvPr>
          <p:cNvSpPr txBox="1"/>
          <p:nvPr/>
        </p:nvSpPr>
        <p:spPr>
          <a:xfrm>
            <a:off x="9096147" y="1905692"/>
            <a:ext cx="19591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아군 유닛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⑦ 레인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⑧ 적군 유닛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⑨ 성 업그레이드 버튼</a:t>
            </a:r>
          </a:p>
          <a:p>
            <a:r>
              <a:rPr lang="ko-KR" altLang="en-US" sz="16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⑩ 아군 유닛 소환 버튼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EA04521-0CA5-339F-B19C-3513E40868D4}"/>
              </a:ext>
            </a:extLst>
          </p:cNvPr>
          <p:cNvSpPr/>
          <p:nvPr/>
        </p:nvSpPr>
        <p:spPr>
          <a:xfrm>
            <a:off x="1136662" y="1465647"/>
            <a:ext cx="5680276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나무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54BF08FD-C8E9-F6DA-46EF-EC7D0706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98" y="1507732"/>
            <a:ext cx="5559148" cy="2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63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EF161C8-C692-F211-08B1-9380E03AC803}"/>
              </a:ext>
            </a:extLst>
          </p:cNvPr>
          <p:cNvSpPr/>
          <p:nvPr/>
        </p:nvSpPr>
        <p:spPr>
          <a:xfrm>
            <a:off x="381812" y="1346059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38A39A4-8F6B-A4C5-B759-DCAE4539D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396000"/>
            <a:ext cx="5870605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73353-1CD6-CE1F-95C7-E759B45B9802}"/>
              </a:ext>
            </a:extLst>
          </p:cNvPr>
          <p:cNvSpPr txBox="1"/>
          <p:nvPr/>
        </p:nvSpPr>
        <p:spPr>
          <a:xfrm>
            <a:off x="768535" y="396000"/>
            <a:ext cx="5086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63B985-D34D-2F47-0213-CD79493303A2}"/>
              </a:ext>
            </a:extLst>
          </p:cNvPr>
          <p:cNvSpPr/>
          <p:nvPr/>
        </p:nvSpPr>
        <p:spPr>
          <a:xfrm>
            <a:off x="1702800" y="1447200"/>
            <a:ext cx="5660609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나무, PC 게임이(가) 표시된 사진&#10;&#10;자동 생성된 설명">
            <a:extLst>
              <a:ext uri="{FF2B5EF4-FFF2-40B4-BE49-F238E27FC236}">
                <a16:creationId xmlns:a16="http://schemas.microsoft.com/office/drawing/2014/main" id="{C917C91A-AAA5-DA31-2170-4C82A377B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59" y="1495361"/>
            <a:ext cx="5559148" cy="2563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04800" y="4132093"/>
            <a:ext cx="8685391" cy="213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문제가 확률적으로 등장하도록 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계속하여 무작위로 정답을 고르는 것 방지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정답을 맞출 때 틀린 횟수가 적을수록 높은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제공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매쓰피드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유저에게 수준 높은 맞춤형 문제를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중 언제든지 문제를 풀 수 있도록 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푸는 상황을 작위적으로 제시하는 것이 아닌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자발적으로 참여하도록 하여 수학 문제 풀이에 대한 부담감 줄임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부정적 생각 줄임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89600" y="2016000"/>
            <a:ext cx="2400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수학문제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문제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문제의 객관식 선택지</a:t>
            </a:r>
          </a:p>
        </p:txBody>
      </p:sp>
    </p:spTree>
    <p:extLst>
      <p:ext uri="{BB962C8B-B14F-4D97-AF65-F5344CB8AC3E}">
        <p14:creationId xmlns:p14="http://schemas.microsoft.com/office/powerpoint/2010/main" val="4187740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1E4574-D461-8BC2-B95C-92553FCE4CC9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604800" y="4559884"/>
            <a:ext cx="10028707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클리어하였을 시 표시되는 화면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아름다운 그림을 통해 유저에게 게임에 몰입하는 경험을 하도록 유도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게임 클리어의 성취감 제공 및 이후 추가 예정 컨텐츠 소개를 통한 게임에 대한 지속적 기대감 갖게 함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2557445-91DA-0E77-C49D-89104E69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7776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7A188-F629-2EDA-C1AC-B5230DEB1714}"/>
              </a:ext>
            </a:extLst>
          </p:cNvPr>
          <p:cNvSpPr txBox="1"/>
          <p:nvPr/>
        </p:nvSpPr>
        <p:spPr>
          <a:xfrm>
            <a:off x="768535" y="396000"/>
            <a:ext cx="3740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AE9955-67C7-CA44-548B-7945E4D3AD30}"/>
              </a:ext>
            </a:extLst>
          </p:cNvPr>
          <p:cNvSpPr/>
          <p:nvPr/>
        </p:nvSpPr>
        <p:spPr>
          <a:xfrm>
            <a:off x="6124472" y="1447200"/>
            <a:ext cx="5205545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PC 게임, 만화 영화, CG 아트워크, 애니메이션이(가) 표시된 사진&#10;&#10;자동 생성된 설명">
            <a:extLst>
              <a:ext uri="{FF2B5EF4-FFF2-40B4-BE49-F238E27FC236}">
                <a16:creationId xmlns:a16="http://schemas.microsoft.com/office/drawing/2014/main" id="{7F8DEDBE-A620-10FD-8191-23CCA1FD9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190" y="1489285"/>
            <a:ext cx="5126400" cy="25632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C3FD54-4B5A-61B1-25CC-5E8762788E72}"/>
              </a:ext>
            </a:extLst>
          </p:cNvPr>
          <p:cNvSpPr/>
          <p:nvPr/>
        </p:nvSpPr>
        <p:spPr>
          <a:xfrm>
            <a:off x="732975" y="1447200"/>
            <a:ext cx="5205545" cy="26496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하늘, 물, 후면광, 일몰이(가) 표시된 사진&#10;&#10;자동 생성된 설명">
            <a:extLst>
              <a:ext uri="{FF2B5EF4-FFF2-40B4-BE49-F238E27FC236}">
                <a16:creationId xmlns:a16="http://schemas.microsoft.com/office/drawing/2014/main" id="{2D8B6E54-C127-DC52-BE0D-943EE6BC8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5" y="1489285"/>
            <a:ext cx="5126400" cy="2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66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1A8B84E-AED8-8185-4E2A-63168A776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3566840" cy="810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A3EDE-D3A3-28A3-E87D-734869F3B82E}"/>
              </a:ext>
            </a:extLst>
          </p:cNvPr>
          <p:cNvSpPr txBox="1"/>
          <p:nvPr/>
        </p:nvSpPr>
        <p:spPr>
          <a:xfrm>
            <a:off x="768535" y="39600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A1CE6F5-4FF6-E135-56DB-053F98579BA1}"/>
              </a:ext>
            </a:extLst>
          </p:cNvPr>
          <p:cNvSpPr/>
          <p:nvPr/>
        </p:nvSpPr>
        <p:spPr>
          <a:xfrm>
            <a:off x="1237919" y="1668165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A9B7B5C-C045-7939-E961-151D40763B70}"/>
              </a:ext>
            </a:extLst>
          </p:cNvPr>
          <p:cNvSpPr/>
          <p:nvPr/>
        </p:nvSpPr>
        <p:spPr>
          <a:xfrm>
            <a:off x="4884057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43099D2-4153-74F6-0A06-3F943E4B809F}"/>
              </a:ext>
            </a:extLst>
          </p:cNvPr>
          <p:cNvSpPr/>
          <p:nvPr/>
        </p:nvSpPr>
        <p:spPr>
          <a:xfrm>
            <a:off x="8530195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C5F101-7E37-4B21-E6A1-317F3CECD64F}"/>
              </a:ext>
            </a:extLst>
          </p:cNvPr>
          <p:cNvSpPr/>
          <p:nvPr/>
        </p:nvSpPr>
        <p:spPr>
          <a:xfrm>
            <a:off x="939917" y="4508716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6F231D-9954-ED20-1E53-B72F2A86B25B}"/>
              </a:ext>
            </a:extLst>
          </p:cNvPr>
          <p:cNvSpPr/>
          <p:nvPr/>
        </p:nvSpPr>
        <p:spPr>
          <a:xfrm>
            <a:off x="897921" y="4299865"/>
            <a:ext cx="3103880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풀이에 대한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긍정적 경험 극대화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4508B2E-83BD-EF53-A328-E12DC3B436B0}"/>
              </a:ext>
            </a:extLst>
          </p:cNvPr>
          <p:cNvSpPr/>
          <p:nvPr/>
        </p:nvSpPr>
        <p:spPr>
          <a:xfrm>
            <a:off x="4423833" y="4508715"/>
            <a:ext cx="3344334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09628FC-C0E8-3A3E-A165-7DADB6EBBA7A}"/>
              </a:ext>
            </a:extLst>
          </p:cNvPr>
          <p:cNvSpPr/>
          <p:nvPr/>
        </p:nvSpPr>
        <p:spPr>
          <a:xfrm>
            <a:off x="8232194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65C456-5F8C-816F-76AD-D45B49E74E26}"/>
              </a:ext>
            </a:extLst>
          </p:cNvPr>
          <p:cNvSpPr/>
          <p:nvPr/>
        </p:nvSpPr>
        <p:spPr>
          <a:xfrm>
            <a:off x="4270204" y="4298916"/>
            <a:ext cx="3651589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전달하고자 하는 내용과 맞는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최적의 디자인 적용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B38809-2676-79DA-E32A-0FF65D6D9B5A}"/>
              </a:ext>
            </a:extLst>
          </p:cNvPr>
          <p:cNvSpPr/>
          <p:nvPr/>
        </p:nvSpPr>
        <p:spPr>
          <a:xfrm>
            <a:off x="8314016" y="4298915"/>
            <a:ext cx="2856243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재미와 편의를 느낄 수 있는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위한 노력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 descr="블랙, 어둠이(가) 표시된 사진&#10;&#10;자동 생성된 설명">
            <a:extLst>
              <a:ext uri="{FF2B5EF4-FFF2-40B4-BE49-F238E27FC236}">
                <a16:creationId xmlns:a16="http://schemas.microsoft.com/office/drawing/2014/main" id="{0B6FD2FC-54E5-FCC2-E159-758C838FE6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5" y="2003969"/>
            <a:ext cx="1632632" cy="1632632"/>
          </a:xfrm>
          <a:prstGeom prst="rect">
            <a:avLst/>
          </a:prstGeom>
        </p:spPr>
      </p:pic>
      <p:pic>
        <p:nvPicPr>
          <p:cNvPr id="8" name="그림 7" descr="블랙, 어둠이(가) 표시된 사진&#10;&#10;자동 생성된 설명">
            <a:extLst>
              <a:ext uri="{FF2B5EF4-FFF2-40B4-BE49-F238E27FC236}">
                <a16:creationId xmlns:a16="http://schemas.microsoft.com/office/drawing/2014/main" id="{263C0F88-0B81-69E1-4207-A565BA2603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318" y="2009049"/>
            <a:ext cx="1752278" cy="1752278"/>
          </a:xfrm>
          <a:prstGeom prst="rect">
            <a:avLst/>
          </a:prstGeom>
        </p:spPr>
      </p:pic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0F92195B-635E-B82E-E962-06FA34564F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029" y="2204057"/>
            <a:ext cx="1517942" cy="151794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B49EBE5-D8F2-7EFA-3B30-4B0380FFAE59}"/>
              </a:ext>
            </a:extLst>
          </p:cNvPr>
          <p:cNvSpPr txBox="1"/>
          <p:nvPr/>
        </p:nvSpPr>
        <p:spPr>
          <a:xfrm>
            <a:off x="3025478" y="3981208"/>
            <a:ext cx="6141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저작권 출처 표기 필요</a:t>
            </a:r>
          </a:p>
        </p:txBody>
      </p:sp>
    </p:spTree>
    <p:extLst>
      <p:ext uri="{BB962C8B-B14F-4D97-AF65-F5344CB8AC3E}">
        <p14:creationId xmlns:p14="http://schemas.microsoft.com/office/powerpoint/2010/main" val="2436060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2E5C2401-3FB5-3563-2A4C-6BB465984EC8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19008" y="4748720"/>
            <a:ext cx="11090087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웅진에서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sample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제공해 준 코드 적극 활용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기능들을 사용하고 우리의 게임 기획에 맞게 적절히 변형시켜 사용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유저의 수준을 설정하고 그 설정이 저장되어 게임을 진행 할 때 불러오도록 설정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난이도를 조금 더 세분화 하여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다체롭게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조절할 수 있을지 시도해 보았지만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서버와의 호출 형식에서 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가지로 시작 난이도 구분이 되어 있는 것을 확인하여 따로 다양한 난이도 조절은 못함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39AD6-BC8F-FBAD-2288-FEFDE9F845B5}"/>
              </a:ext>
            </a:extLst>
          </p:cNvPr>
          <p:cNvSpPr txBox="1"/>
          <p:nvPr/>
        </p:nvSpPr>
        <p:spPr>
          <a:xfrm>
            <a:off x="360000" y="4307840"/>
            <a:ext cx="1433598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BCB9B244-D0A1-B031-D4B1-64DDD4D85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941DCA-203E-2F56-B0E7-82DD7F6D60F0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06A4DF2-33C6-FE08-95BE-1EF962EBFE66}"/>
              </a:ext>
            </a:extLst>
          </p:cNvPr>
          <p:cNvSpPr/>
          <p:nvPr/>
        </p:nvSpPr>
        <p:spPr>
          <a:xfrm>
            <a:off x="1764889" y="1484012"/>
            <a:ext cx="8482804" cy="280564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5889DE4-CBDC-F193-FFA4-E8931586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24" y="2950783"/>
            <a:ext cx="3400887" cy="13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1D3FF3D-F37F-A1A3-FFD6-CBA339ED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638" y="1529107"/>
            <a:ext cx="4827480" cy="271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C999A6-DA4D-9905-3CD9-5FB94283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24" y="1529107"/>
            <a:ext cx="3366232" cy="13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017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9B0C676-ECE1-AD2C-37DE-5EE183918B7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4374290" y="1465567"/>
            <a:ext cx="7175362" cy="3793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본래 객관식 문제만 존재하던 샘플을 일정 확률로 주관식 문제도 등장하게 변경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문제는 정답이 정수인 경우에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10%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확률로 등장하게 설정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본래 문제를 틀렸을 때에는 오답을 서버에 전송하고 문제가 바로 넘어가던 것을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때 그 정보를 기록해 두고 문제 문항을 지운 후 정답을 맞췄을 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오답 정보를 서버에 전송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106EF70A-4D61-A2F5-12B1-1E612BE9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2620D2-ACCB-04B0-0DD1-9BCEF2F61C30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570331-7FA4-D93A-3539-75FDAFD47989}"/>
              </a:ext>
            </a:extLst>
          </p:cNvPr>
          <p:cNvSpPr/>
          <p:nvPr/>
        </p:nvSpPr>
        <p:spPr>
          <a:xfrm>
            <a:off x="257591" y="1424239"/>
            <a:ext cx="3847049" cy="218256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719ECA-825D-325C-121E-F49465AA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28" y="1465567"/>
            <a:ext cx="3742991" cy="20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9F238-2307-18CD-E034-85BB60EFFA52}"/>
              </a:ext>
            </a:extLst>
          </p:cNvPr>
          <p:cNvSpPr/>
          <p:nvPr/>
        </p:nvSpPr>
        <p:spPr>
          <a:xfrm>
            <a:off x="268700" y="3765070"/>
            <a:ext cx="3847049" cy="218256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682CB19-58AF-AA1F-0725-88FC270BD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1" y="3807334"/>
            <a:ext cx="3729388" cy="20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26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0378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77AF41B-4EDC-4E36-B296-C6226F8FAA8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42E0826F-7BE6-D9A9-6A18-24A0C1D56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06398-7FCD-CD5D-7815-0ED3B5EC1E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CC9EA-B26D-4E0C-2E1F-3DD0C9A259D1}"/>
              </a:ext>
            </a:extLst>
          </p:cNvPr>
          <p:cNvSpPr txBox="1"/>
          <p:nvPr/>
        </p:nvSpPr>
        <p:spPr>
          <a:xfrm>
            <a:off x="601698" y="1436934"/>
            <a:ext cx="8441735" cy="22703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게임에서 수학 문제를 연속적으로 빠르게 찍어서 풀 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획득하는 잘못된 행동 예상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대한 대비책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피드백 필요성 느낌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부여되도록 설계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내의 시스템을 이용하여 긍정적인 행동으로 극복할 수 있도록 설계</a:t>
            </a:r>
          </a:p>
        </p:txBody>
      </p:sp>
    </p:spTree>
    <p:extLst>
      <p:ext uri="{BB962C8B-B14F-4D97-AF65-F5344CB8AC3E}">
        <p14:creationId xmlns:p14="http://schemas.microsoft.com/office/powerpoint/2010/main" val="3308425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E78584C-1D7F-018C-7F62-675FA6CEBA0B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3649245" y="3485769"/>
            <a:ext cx="8124340" cy="2547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경우에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코루틴이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작동하여 정해진 시간 안의 추가적인 오답 횟수를 측정하고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오답 횟수가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5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 안에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번 틀리는 것보다 높을 경우 처음에는 경고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이후에는 고릴라가 등장하는 방식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이전에 틀렸을 때의 이벤트 함수를 만들어 놓은 것이 있어서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상황에서 추가적 오답 횟수를 측정하는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코루틴만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만들어서 넣어주는 방식으로 해결했다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상당히 강한 유닛을 이기기 위해 문제를 더 열심히 풀고 유닛을 생성하게 됨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2A90D79-E421-0118-10E9-C416D1B68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5AC4D-7728-7C0E-684D-F0724462BF28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18F9C9-96EC-0001-291D-A43E9AE8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27" y="1574915"/>
            <a:ext cx="2962683" cy="426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BC49A6C-F100-0BA9-48E7-98523F97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127" y="1619353"/>
            <a:ext cx="3266385" cy="182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A3DC2-E80B-AEB1-DC0C-3969252C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819" y="1619353"/>
            <a:ext cx="3315399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EF3808-BE84-0406-B3AB-680D86D6A0FE}"/>
              </a:ext>
            </a:extLst>
          </p:cNvPr>
          <p:cNvSpPr txBox="1"/>
          <p:nvPr/>
        </p:nvSpPr>
        <p:spPr>
          <a:xfrm>
            <a:off x="657283" y="2470846"/>
            <a:ext cx="1933530" cy="222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문자 깨진 거 그대로 있음</a:t>
            </a:r>
            <a:endParaRPr lang="en-US" altLang="ko-KR" sz="2400" b="1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수정해서 다시 캡쳐</a:t>
            </a:r>
            <a:endParaRPr lang="en-US" altLang="ko-KR" sz="2400" b="1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1428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0596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9D8B46-EC18-4034-D984-ADC73FF2482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62848" y="1419357"/>
            <a:ext cx="9137438" cy="4763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템포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게임의 핵심은 수학 문제를 풀어 돈을 버는 과정을 통해 스스로 학습하는 과정으로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 유닛의 생성 패턴의 템포가 다음의 이유로 게임의 학습 효과를 해치지 않도록 해야 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패턴은 유저에게 문제를 푸는 최소한의 시간을 제공하면서도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신속한 계산을 위한 긴장감을 조성할 수 있도록 구성해야 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생성 패턴은 유저가 문제 풀이에 집중하는 대신 최선의 결과를 위한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빌드업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자체에 집중하지 않도록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예측이 불가능하도록 구성해야 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예측하지 못하는 패턴을 구성할 수 있는 생성 패턴 제작 시스템을 구축한 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시스템을 통해 학습 효과를 향상할 수 있는 템포의 패턴을 제작해 게임의 학습 효과를 향상시켰다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5DA105E-3279-9A1A-73F5-BF7D1F84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18F39-8C66-48B5-8FE7-F2DBC643B2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4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A04E4A3-3FEE-E264-2265-66946D61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8" name="그림 7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0A04034-1CD3-BA3C-705D-6C920D6D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2647058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84EDF-9768-17BA-43B7-1804BE85A868}"/>
              </a:ext>
            </a:extLst>
          </p:cNvPr>
          <p:cNvSpPr txBox="1"/>
          <p:nvPr/>
        </p:nvSpPr>
        <p:spPr>
          <a:xfrm>
            <a:off x="768535" y="396000"/>
            <a:ext cx="1773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5C9027-A3B6-CDFE-B61F-3E45EBABB5C9}"/>
              </a:ext>
            </a:extLst>
          </p:cNvPr>
          <p:cNvSpPr/>
          <p:nvPr/>
        </p:nvSpPr>
        <p:spPr>
          <a:xfrm>
            <a:off x="381811" y="1349844"/>
            <a:ext cx="3600000" cy="1010138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FD35C8-8B5C-5120-2CA1-DE6E73F3B141}"/>
              </a:ext>
            </a:extLst>
          </p:cNvPr>
          <p:cNvSpPr/>
          <p:nvPr/>
        </p:nvSpPr>
        <p:spPr>
          <a:xfrm>
            <a:off x="381811" y="2516803"/>
            <a:ext cx="3600000" cy="384335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4CCAF67-D80B-09B4-3F6D-3655E44D0AF5}"/>
              </a:ext>
            </a:extLst>
          </p:cNvPr>
          <p:cNvSpPr/>
          <p:nvPr/>
        </p:nvSpPr>
        <p:spPr>
          <a:xfrm>
            <a:off x="8210184" y="2503056"/>
            <a:ext cx="3600000" cy="3857101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D7F3FD-8577-9C5E-5DA1-7C9FFD2E3032}"/>
              </a:ext>
            </a:extLst>
          </p:cNvPr>
          <p:cNvSpPr/>
          <p:nvPr/>
        </p:nvSpPr>
        <p:spPr>
          <a:xfrm>
            <a:off x="8210188" y="1349844"/>
            <a:ext cx="3600000" cy="1010138"/>
          </a:xfrm>
          <a:prstGeom prst="roundRect">
            <a:avLst>
              <a:gd name="adj" fmla="val 982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88E2F7-D6AB-4671-0EDE-B6605CDCBB1F}"/>
              </a:ext>
            </a:extLst>
          </p:cNvPr>
          <p:cNvSpPr/>
          <p:nvPr/>
        </p:nvSpPr>
        <p:spPr>
          <a:xfrm>
            <a:off x="4295998" y="2516802"/>
            <a:ext cx="3600000" cy="384335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4B5C532-C126-A6F0-D346-B7206C30961E}"/>
              </a:ext>
            </a:extLst>
          </p:cNvPr>
          <p:cNvSpPr/>
          <p:nvPr/>
        </p:nvSpPr>
        <p:spPr>
          <a:xfrm>
            <a:off x="4295999" y="1349844"/>
            <a:ext cx="3600000" cy="1010138"/>
          </a:xfrm>
          <a:prstGeom prst="roundRect">
            <a:avLst>
              <a:gd name="adj" fmla="val 730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C2E9-DB07-71F4-D5D9-757977AC0E98}"/>
              </a:ext>
            </a:extLst>
          </p:cNvPr>
          <p:cNvSpPr txBox="1"/>
          <p:nvPr/>
        </p:nvSpPr>
        <p:spPr>
          <a:xfrm>
            <a:off x="8519231" y="1220573"/>
            <a:ext cx="2981906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 및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디자인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A0F77-7FD2-D15C-4DEC-6438A5496CFA}"/>
              </a:ext>
            </a:extLst>
          </p:cNvPr>
          <p:cNvSpPr txBox="1"/>
          <p:nvPr/>
        </p:nvSpPr>
        <p:spPr>
          <a:xfrm>
            <a:off x="4920837" y="1220573"/>
            <a:ext cx="2350322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유니티를 통한 게임 개발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5A9FD8-A68B-D97C-BA91-E7BD8944B2C5}"/>
              </a:ext>
            </a:extLst>
          </p:cNvPr>
          <p:cNvSpPr txBox="1"/>
          <p:nvPr/>
        </p:nvSpPr>
        <p:spPr>
          <a:xfrm>
            <a:off x="4551300" y="2657047"/>
            <a:ext cx="2967479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민정우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유닛 및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 개발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전투 시스템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1A8E11-A0D1-D161-458F-87F883CF076D}"/>
              </a:ext>
            </a:extLst>
          </p:cNvPr>
          <p:cNvSpPr txBox="1"/>
          <p:nvPr/>
        </p:nvSpPr>
        <p:spPr>
          <a:xfrm>
            <a:off x="4551300" y="4508602"/>
            <a:ext cx="2451312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총괄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버그 수정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회의 주관 및 작업 조율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00DDE4-7DE1-4793-9FA4-B09C96CDBF94}"/>
              </a:ext>
            </a:extLst>
          </p:cNvPr>
          <p:cNvSpPr txBox="1"/>
          <p:nvPr/>
        </p:nvSpPr>
        <p:spPr>
          <a:xfrm>
            <a:off x="8519231" y="2653834"/>
            <a:ext cx="2337499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김신우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본진 디자인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애니메이션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AEA5F-C318-A1DC-BD80-9438B22FEBF8}"/>
              </a:ext>
            </a:extLst>
          </p:cNvPr>
          <p:cNvSpPr txBox="1"/>
          <p:nvPr/>
        </p:nvSpPr>
        <p:spPr>
          <a:xfrm>
            <a:off x="8519231" y="4508602"/>
            <a:ext cx="2209259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이지원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캐릭터 및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전체 컨셉 디자인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E1685-4FA0-85E5-A94F-83E235F4231A}"/>
              </a:ext>
            </a:extLst>
          </p:cNvPr>
          <p:cNvSpPr txBox="1"/>
          <p:nvPr/>
        </p:nvSpPr>
        <p:spPr>
          <a:xfrm>
            <a:off x="636355" y="2688039"/>
            <a:ext cx="3090911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김동민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전반적 시스템 및 유닛 기획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전체 아트 조율 및 기획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479A-5F7E-C3E1-79A2-D5B0FBC94892}"/>
              </a:ext>
            </a:extLst>
          </p:cNvPr>
          <p:cNvSpPr txBox="1"/>
          <p:nvPr/>
        </p:nvSpPr>
        <p:spPr>
          <a:xfrm>
            <a:off x="636356" y="4438479"/>
            <a:ext cx="1901483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사운드 디자인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C4F02-D332-906A-0216-77FE783B393E}"/>
              </a:ext>
            </a:extLst>
          </p:cNvPr>
          <p:cNvSpPr txBox="1"/>
          <p:nvPr/>
        </p:nvSpPr>
        <p:spPr>
          <a:xfrm>
            <a:off x="1074777" y="1220574"/>
            <a:ext cx="2214068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요소 설정 및 기획</a:t>
            </a:r>
          </a:p>
        </p:txBody>
      </p:sp>
    </p:spTree>
    <p:extLst>
      <p:ext uri="{BB962C8B-B14F-4D97-AF65-F5344CB8AC3E}">
        <p14:creationId xmlns:p14="http://schemas.microsoft.com/office/powerpoint/2010/main" val="36596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CAB77E6-4098-ABD9-0C1A-899151463A39}"/>
              </a:ext>
            </a:extLst>
          </p:cNvPr>
          <p:cNvSpPr/>
          <p:nvPr/>
        </p:nvSpPr>
        <p:spPr>
          <a:xfrm>
            <a:off x="6172154" y="1944260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A87E469-7445-5821-1A8A-9DC5DA9B21EE}"/>
              </a:ext>
            </a:extLst>
          </p:cNvPr>
          <p:cNvSpPr/>
          <p:nvPr/>
        </p:nvSpPr>
        <p:spPr>
          <a:xfrm>
            <a:off x="381812" y="1348648"/>
            <a:ext cx="5634817" cy="475047"/>
          </a:xfrm>
          <a:prstGeom prst="roundRect">
            <a:avLst>
              <a:gd name="adj" fmla="val 1001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55C2DB3-9CFB-FC8A-ECBE-4E084A10E798}"/>
              </a:ext>
            </a:extLst>
          </p:cNvPr>
          <p:cNvSpPr/>
          <p:nvPr/>
        </p:nvSpPr>
        <p:spPr>
          <a:xfrm>
            <a:off x="6172154" y="1348648"/>
            <a:ext cx="5634808" cy="475047"/>
          </a:xfrm>
          <a:prstGeom prst="roundRect">
            <a:avLst>
              <a:gd name="adj" fmla="val 8681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33AF1326-076E-061E-D7B8-89792EB9401E}"/>
              </a:ext>
            </a:extLst>
          </p:cNvPr>
          <p:cNvSpPr/>
          <p:nvPr/>
        </p:nvSpPr>
        <p:spPr>
          <a:xfrm>
            <a:off x="381812" y="1944261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5DA105E-3279-9A1A-73F5-BF7D1F84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18F39-8C66-48B5-8FE7-F2DBC643B2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1066415" y="4762233"/>
            <a:ext cx="4191090" cy="1300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노드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사이클로 구성되며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노드는 활동 시간 내의 무작위 시간에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지정된 목록 중 무작위 유닛을 소환한다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9C702-EA85-D24F-2DA8-153094F6DDD9}"/>
              </a:ext>
            </a:extLst>
          </p:cNvPr>
          <p:cNvSpPr txBox="1"/>
          <p:nvPr/>
        </p:nvSpPr>
        <p:spPr>
          <a:xfrm>
            <a:off x="6662177" y="4754346"/>
            <a:ext cx="4692310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패턴이 끝나면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지정한 패턴 중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 패턴을 무작위로 실행하며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패턴의 사이클은 각 레인마다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독자적으로 진행한다</a:t>
            </a: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EB3FC12E-482A-4A68-3DE2-64B4D75D1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38" y="2624880"/>
            <a:ext cx="3453756" cy="1639512"/>
          </a:xfrm>
          <a:prstGeom prst="rect">
            <a:avLst/>
          </a:prstGeom>
        </p:spPr>
      </p:pic>
      <p:pic>
        <p:nvPicPr>
          <p:cNvPr id="18" name="그림 17" descr="스크린샷, 텍스트, 폰트, 디자인이(가) 표시된 사진&#10;&#10;자동 생성된 설명">
            <a:extLst>
              <a:ext uri="{FF2B5EF4-FFF2-40B4-BE49-F238E27FC236}">
                <a16:creationId xmlns:a16="http://schemas.microsoft.com/office/drawing/2014/main" id="{A96C1556-9E14-B741-AC81-0FFBFD408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013" y="2119428"/>
            <a:ext cx="4294641" cy="27127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A887B2-C136-815A-BEB8-4099CE25A8BE}"/>
              </a:ext>
            </a:extLst>
          </p:cNvPr>
          <p:cNvSpPr txBox="1"/>
          <p:nvPr/>
        </p:nvSpPr>
        <p:spPr>
          <a:xfrm>
            <a:off x="1783604" y="1220164"/>
            <a:ext cx="2831224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생성 패턴의 기본 구성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C13430-D434-FA62-D847-35B2BC98E62D}"/>
              </a:ext>
            </a:extLst>
          </p:cNvPr>
          <p:cNvSpPr txBox="1"/>
          <p:nvPr/>
        </p:nvSpPr>
        <p:spPr>
          <a:xfrm>
            <a:off x="7460473" y="1220164"/>
            <a:ext cx="3095719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불가능한 생성 패턴</a:t>
            </a:r>
          </a:p>
        </p:txBody>
      </p:sp>
    </p:spTree>
    <p:extLst>
      <p:ext uri="{BB962C8B-B14F-4D97-AF65-F5344CB8AC3E}">
        <p14:creationId xmlns:p14="http://schemas.microsoft.com/office/powerpoint/2010/main" val="1503857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69D8B46-EC18-4034-D984-ADC73FF2482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443976" y="1349844"/>
            <a:ext cx="10187404" cy="39322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엑셀 파일을 활용한 패턴 구현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엑셀 파일을 활용하여 다양한 스테이지에 다양한 유닛들이 다양한 방식으로 출현하도록 기획하고 구현하였습니다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5DA105E-3279-9A1A-73F5-BF7D1F84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18F39-8C66-48B5-8FE7-F2DBC643B2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5781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E4486E4-90F1-6CC1-C442-E67598D6B529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517667" y="2770885"/>
            <a:ext cx="9118202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유저의 수집하는 욕구와 결핍된 것을 채우려는 욕구를 이용하여 게임을 더 완전하게 끝낼 수 있도록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곧 더 많은 문제를 풀고 게임에 몰입할 수 있도록 만들었습니다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획득의 조건은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있고 이를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구현하였습니다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3160A-ACD1-18BA-014E-6BE0E1A21049}"/>
              </a:ext>
            </a:extLst>
          </p:cNvPr>
          <p:cNvSpPr txBox="1"/>
          <p:nvPr/>
        </p:nvSpPr>
        <p:spPr>
          <a:xfrm>
            <a:off x="455097" y="1349844"/>
            <a:ext cx="1779654" cy="55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</a:t>
            </a:r>
          </a:p>
        </p:txBody>
      </p:sp>
      <p:pic>
        <p:nvPicPr>
          <p:cNvPr id="6" name="그림 5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95FEFE4-EB90-DAC8-047D-7B8411887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FBEC4-D55E-A996-0AAC-B697A3D66085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06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8218645-0F38-6AE5-A1F6-36AE77DC8806}"/>
              </a:ext>
            </a:extLst>
          </p:cNvPr>
          <p:cNvSpPr/>
          <p:nvPr/>
        </p:nvSpPr>
        <p:spPr>
          <a:xfrm>
            <a:off x="6172154" y="1944260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1421921-BD20-246D-D1BA-797CFE0417A9}"/>
              </a:ext>
            </a:extLst>
          </p:cNvPr>
          <p:cNvSpPr/>
          <p:nvPr/>
        </p:nvSpPr>
        <p:spPr>
          <a:xfrm>
            <a:off x="381812" y="1348648"/>
            <a:ext cx="5634817" cy="475047"/>
          </a:xfrm>
          <a:prstGeom prst="roundRect">
            <a:avLst>
              <a:gd name="adj" fmla="val 1001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ECA7C17-5360-712A-3D84-1136A2CC4AF1}"/>
              </a:ext>
            </a:extLst>
          </p:cNvPr>
          <p:cNvSpPr/>
          <p:nvPr/>
        </p:nvSpPr>
        <p:spPr>
          <a:xfrm>
            <a:off x="6172154" y="1348648"/>
            <a:ext cx="5634808" cy="475047"/>
          </a:xfrm>
          <a:prstGeom prst="roundRect">
            <a:avLst>
              <a:gd name="adj" fmla="val 8681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3FA4CDC-1AED-DDB9-C5B1-7000C64A07FB}"/>
              </a:ext>
            </a:extLst>
          </p:cNvPr>
          <p:cNvSpPr/>
          <p:nvPr/>
        </p:nvSpPr>
        <p:spPr>
          <a:xfrm>
            <a:off x="381812" y="1944261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9CEA503-0A06-3DD9-70F3-AD1D6264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74581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19C5A-110F-4ABB-9B2F-0F67520E55AE}"/>
              </a:ext>
            </a:extLst>
          </p:cNvPr>
          <p:cNvSpPr txBox="1"/>
          <p:nvPr/>
        </p:nvSpPr>
        <p:spPr>
          <a:xfrm>
            <a:off x="768535" y="396000"/>
            <a:ext cx="658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EF508-8E25-F9D8-5FB1-19A6B0CE7202}"/>
              </a:ext>
            </a:extLst>
          </p:cNvPr>
          <p:cNvSpPr txBox="1"/>
          <p:nvPr/>
        </p:nvSpPr>
        <p:spPr>
          <a:xfrm>
            <a:off x="1092310" y="5200287"/>
            <a:ext cx="4102405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하나하나 개성을 가진 캐릭터를 제작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무기의 특성 나타내는 캐릭터 디자인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FB95E-C3DD-1146-83E2-D7FF04F89687}"/>
              </a:ext>
            </a:extLst>
          </p:cNvPr>
          <p:cNvSpPr txBox="1"/>
          <p:nvPr/>
        </p:nvSpPr>
        <p:spPr>
          <a:xfrm>
            <a:off x="6182387" y="5200287"/>
            <a:ext cx="5662127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적색으로 통일감 있는 디자인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같은 캐릭터의 다른 모양의 무기 디자인을 통해 보는 재미 증가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0C9A5-9227-7BF1-4B28-674472A23A4E}"/>
              </a:ext>
            </a:extLst>
          </p:cNvPr>
          <p:cNvSpPr txBox="1"/>
          <p:nvPr/>
        </p:nvSpPr>
        <p:spPr>
          <a:xfrm>
            <a:off x="1893811" y="1234037"/>
            <a:ext cx="2499402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아군 캐릭터 디자인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291A2-09A9-1A68-CD7F-466D353C771B}"/>
              </a:ext>
            </a:extLst>
          </p:cNvPr>
          <p:cNvSpPr txBox="1"/>
          <p:nvPr/>
        </p:nvSpPr>
        <p:spPr>
          <a:xfrm>
            <a:off x="7763749" y="1211617"/>
            <a:ext cx="2499402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적군 캐릭터 디자인</a:t>
            </a:r>
          </a:p>
        </p:txBody>
      </p:sp>
      <p:pic>
        <p:nvPicPr>
          <p:cNvPr id="31" name="그림 30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3C648F56-824C-0A27-F59E-7F22CC967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56" y="3005568"/>
            <a:ext cx="1920154" cy="1920154"/>
          </a:xfrm>
          <a:prstGeom prst="rect">
            <a:avLst/>
          </a:prstGeom>
        </p:spPr>
      </p:pic>
      <p:pic>
        <p:nvPicPr>
          <p:cNvPr id="33" name="그림 32" descr="클립아트, 스케치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61E05F60-608D-CF5B-2293-D786C8C00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239" y="3005569"/>
            <a:ext cx="1920153" cy="1920153"/>
          </a:xfrm>
          <a:prstGeom prst="rect">
            <a:avLst/>
          </a:prstGeom>
        </p:spPr>
      </p:pic>
      <p:pic>
        <p:nvPicPr>
          <p:cNvPr id="37" name="그림 36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B0828BE6-1C2A-BF33-D73D-C294C981A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272" y="3058404"/>
            <a:ext cx="1750471" cy="1750471"/>
          </a:xfrm>
          <a:prstGeom prst="rect">
            <a:avLst/>
          </a:prstGeom>
        </p:spPr>
      </p:pic>
      <p:pic>
        <p:nvPicPr>
          <p:cNvPr id="39" name="그림 38" descr="만화 영화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BF7A4A5F-D42A-9E3E-8A71-2A7A323369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736" y="3024838"/>
            <a:ext cx="1803194" cy="1803194"/>
          </a:xfrm>
          <a:prstGeom prst="rect">
            <a:avLst/>
          </a:prstGeom>
        </p:spPr>
      </p:pic>
      <p:pic>
        <p:nvPicPr>
          <p:cNvPr id="41" name="그림 40" descr="클립아트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CBA1A6B7-0258-BBB7-2CF2-3943FE0325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900" y="3067698"/>
            <a:ext cx="1759316" cy="1759316"/>
          </a:xfrm>
          <a:prstGeom prst="rect">
            <a:avLst/>
          </a:prstGeom>
        </p:spPr>
      </p:pic>
      <p:pic>
        <p:nvPicPr>
          <p:cNvPr id="49" name="그림 48" descr="클립아트, 곰, 만화 영화이(가) 표시된 사진&#10;&#10;자동 생성된 설명">
            <a:extLst>
              <a:ext uri="{FF2B5EF4-FFF2-40B4-BE49-F238E27FC236}">
                <a16:creationId xmlns:a16="http://schemas.microsoft.com/office/drawing/2014/main" id="{6537E1E2-405C-79F9-F37E-1B62A96C21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1" y="3067698"/>
            <a:ext cx="1759317" cy="1759317"/>
          </a:xfrm>
          <a:prstGeom prst="rect">
            <a:avLst/>
          </a:prstGeom>
        </p:spPr>
      </p:pic>
      <p:pic>
        <p:nvPicPr>
          <p:cNvPr id="51" name="그림 50" descr="상징, 예술, 일러스트레이션이(가) 표시된 사진&#10;&#10;자동 생성된 설명">
            <a:extLst>
              <a:ext uri="{FF2B5EF4-FFF2-40B4-BE49-F238E27FC236}">
                <a16:creationId xmlns:a16="http://schemas.microsoft.com/office/drawing/2014/main" id="{2A2D397C-7FD7-37BA-0AC5-2A689AE070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69170" y="1929501"/>
            <a:ext cx="506900" cy="1450237"/>
          </a:xfrm>
          <a:prstGeom prst="rect">
            <a:avLst/>
          </a:prstGeom>
        </p:spPr>
      </p:pic>
      <p:pic>
        <p:nvPicPr>
          <p:cNvPr id="53" name="그림 52" descr="스크린샷, 그래픽 디자인, 그래픽, 만화 영화이(가) 표시된 사진&#10;&#10;자동 생성된 설명">
            <a:extLst>
              <a:ext uri="{FF2B5EF4-FFF2-40B4-BE49-F238E27FC236}">
                <a16:creationId xmlns:a16="http://schemas.microsoft.com/office/drawing/2014/main" id="{B3BCF9B6-B973-6226-19AF-C8A853CE78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14" y="100584"/>
            <a:ext cx="2397070" cy="6858000"/>
          </a:xfrm>
          <a:prstGeom prst="rect">
            <a:avLst/>
          </a:prstGeom>
        </p:spPr>
      </p:pic>
      <p:pic>
        <p:nvPicPr>
          <p:cNvPr id="55" name="그림 54" descr="만화 영화이(가) 표시된 사진&#10;&#10;자동 생성된 설명">
            <a:extLst>
              <a:ext uri="{FF2B5EF4-FFF2-40B4-BE49-F238E27FC236}">
                <a16:creationId xmlns:a16="http://schemas.microsoft.com/office/drawing/2014/main" id="{7ECEC85F-37F5-8B70-CC2F-78D8086008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987" y="0"/>
            <a:ext cx="2238025" cy="6858000"/>
          </a:xfrm>
          <a:prstGeom prst="rect">
            <a:avLst/>
          </a:prstGeom>
        </p:spPr>
      </p:pic>
      <p:pic>
        <p:nvPicPr>
          <p:cNvPr id="57" name="그림 56" descr="예술, 스크린샷, 검이(가) 표시된 사진&#10;&#10;자동 생성된 설명">
            <a:extLst>
              <a:ext uri="{FF2B5EF4-FFF2-40B4-BE49-F238E27FC236}">
                <a16:creationId xmlns:a16="http://schemas.microsoft.com/office/drawing/2014/main" id="{AECCAAD3-F62A-C361-0860-CEB7E4B282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08" y="0"/>
            <a:ext cx="2238612" cy="6858000"/>
          </a:xfrm>
          <a:prstGeom prst="rect">
            <a:avLst/>
          </a:prstGeom>
        </p:spPr>
      </p:pic>
      <p:pic>
        <p:nvPicPr>
          <p:cNvPr id="59" name="그림 58" descr="스크린샷, 만화 영화, 상징이(가) 표시된 사진&#10;&#10;자동 생성된 설명">
            <a:extLst>
              <a:ext uri="{FF2B5EF4-FFF2-40B4-BE49-F238E27FC236}">
                <a16:creationId xmlns:a16="http://schemas.microsoft.com/office/drawing/2014/main" id="{0B10B4A4-EF9C-2264-094A-91BBE72C4F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81" y="0"/>
            <a:ext cx="3125037" cy="6858000"/>
          </a:xfrm>
          <a:prstGeom prst="rect">
            <a:avLst/>
          </a:prstGeom>
        </p:spPr>
      </p:pic>
      <p:pic>
        <p:nvPicPr>
          <p:cNvPr id="61" name="그림 60" descr="스크린샷, 만화 영화, 상징이(가) 표시된 사진&#10;&#10;자동 생성된 설명">
            <a:extLst>
              <a:ext uri="{FF2B5EF4-FFF2-40B4-BE49-F238E27FC236}">
                <a16:creationId xmlns:a16="http://schemas.microsoft.com/office/drawing/2014/main" id="{DC700BF8-91E6-E302-105B-0E271A6655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481" y="0"/>
            <a:ext cx="31250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35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5" y="-255600"/>
            <a:ext cx="12647221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9C602CF-1B57-7306-2605-99FD06F9713B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530592" y="3681193"/>
            <a:ext cx="10692351" cy="139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모션 구현 제거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 모션 구현 제거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쓰러짐 등의 후보가 있었지만 모두 부정적인 상황을 연상시켜 제외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모션 구현 제거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폭력에 대한 피드백을 표현하여 타격감을 강조하지 않아 전쟁 자체의 재미를 느끼는 것을 억제함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C091-AA0E-F168-E301-39B3F4520C12}"/>
              </a:ext>
            </a:extLst>
          </p:cNvPr>
          <p:cNvSpPr txBox="1"/>
          <p:nvPr/>
        </p:nvSpPr>
        <p:spPr>
          <a:xfrm>
            <a:off x="530592" y="1408318"/>
            <a:ext cx="4097597" cy="1393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폭력성을 줄이기 위한 아트적인 노력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귀여운 캐릭터 디자인을 통해 거부감 최소화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무기 디자인을 장난감과 같이 단순하게 그림</a:t>
            </a:r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195EC97-881D-3DB1-D4C8-CA4402C4E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74581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CEFF5-6CDF-F9C5-9D31-FABF8550D444}"/>
              </a:ext>
            </a:extLst>
          </p:cNvPr>
          <p:cNvSpPr txBox="1"/>
          <p:nvPr/>
        </p:nvSpPr>
        <p:spPr>
          <a:xfrm>
            <a:off x="768535" y="396000"/>
            <a:ext cx="658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618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8BFD848-BA7D-61C2-FEE2-4452A177793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483040" y="1388561"/>
            <a:ext cx="570990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5CF6BB8-9C56-7F38-6CBE-C67BC6E60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574108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167AE-8FEB-3C49-DA87-E2065686CC0C}"/>
              </a:ext>
            </a:extLst>
          </p:cNvPr>
          <p:cNvSpPr txBox="1"/>
          <p:nvPr/>
        </p:nvSpPr>
        <p:spPr>
          <a:xfrm>
            <a:off x="768535" y="396000"/>
            <a:ext cx="5028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723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A44CDF1-8FD0-C249-E229-CC40986A1096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482838" y="1415716"/>
            <a:ext cx="2925801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투사체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애니메이션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7079141-AE62-C764-468D-43024C0F4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5741080" cy="810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C4DE0-B4AA-98C5-7F1C-E6F3FA2CCED1}"/>
              </a:ext>
            </a:extLst>
          </p:cNvPr>
          <p:cNvSpPr txBox="1"/>
          <p:nvPr/>
        </p:nvSpPr>
        <p:spPr>
          <a:xfrm>
            <a:off x="768535" y="396000"/>
            <a:ext cx="5028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622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456DF15-482E-8CD7-FF55-A4464528B84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12048" y="3702414"/>
            <a:ext cx="10083210" cy="2685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-PvP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유저간 대결을 통해 수학 문제 풀이 대결 및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구성에 대한 게임적 요소 극대화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어떤 유닛을 소환할지 모르기 때문에 게임의 긴장감 최대화 가능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전략의 구체화 및 연구 활발해지며 게임에 대한 분석을 통한 수학에 대한 관심 증가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많이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빠르게 푸는 유저가 게임에서 이길 확률이 높아지기 때문에 이에 대한 반복적인 학습 유도 가능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티어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등의 제도를 도입하여 유저의 현재 수준 측정 및 게임을 더 열심히 하여 높은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티어에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도달하게 만들도록 유도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ABFF925-AD4C-E853-13E9-45A4B9BFE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367860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1542-56FE-FEC8-F0DC-4F23DB62507A}"/>
              </a:ext>
            </a:extLst>
          </p:cNvPr>
          <p:cNvSpPr txBox="1"/>
          <p:nvPr/>
        </p:nvSpPr>
        <p:spPr>
          <a:xfrm>
            <a:off x="768535" y="396000"/>
            <a:ext cx="2818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E45507-1105-EDEF-AB91-38B846AEF199}"/>
              </a:ext>
            </a:extLst>
          </p:cNvPr>
          <p:cNvSpPr/>
          <p:nvPr/>
        </p:nvSpPr>
        <p:spPr>
          <a:xfrm>
            <a:off x="3277674" y="1455008"/>
            <a:ext cx="5010368" cy="2350431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2F5713-E939-1378-3D47-5DE29AF8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958" y="1500554"/>
            <a:ext cx="4913801" cy="22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4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5" y="-255600"/>
            <a:ext cx="12640378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59AB7A-8908-837B-A12E-8705CFCC830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27200" y="1324444"/>
            <a:ext cx="9533379" cy="5040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추가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개성있는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귀여운 유닛들을 추가하여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 및 게임 플레이의 재미를 더욱 높임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유닛이 하나 추가될 때마다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덱에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미치는 영향이 높아지고 다양성이 높아지기 때문에 추가 컨텐츠로 필수적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시스템 추가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요소를 도입하여 유저에게 신선한 경험 제공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체력바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곱하기 시스템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위협적인 보스의 공격 패턴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컷씬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등을 통해 게임을 더욱 다채롭게 구성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추가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컨셉의 스테이지를 추가하여 유저가 스테이지를 모험하는 느낌 들도록 제작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스토리 진행과 함께하여 게임에 몰입에 도움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DDC5D297-5397-4D65-277F-1122A6DA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3408">
            <a:off x="9454748" y="3910302"/>
            <a:ext cx="864013" cy="359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292888-9D4D-B281-664F-1C2900E7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842" y="4278658"/>
            <a:ext cx="1393969" cy="191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8EB83F-FC7A-2614-C76C-45D3FAE24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5268640" cy="810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360748-40E1-993E-DD10-7C5481FD00A1}"/>
              </a:ext>
            </a:extLst>
          </p:cNvPr>
          <p:cNvSpPr txBox="1"/>
          <p:nvPr/>
        </p:nvSpPr>
        <p:spPr>
          <a:xfrm>
            <a:off x="768535" y="396000"/>
            <a:ext cx="45560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컨텐츠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00137-8926-D074-FC33-FB54CF95E030}"/>
              </a:ext>
            </a:extLst>
          </p:cNvPr>
          <p:cNvSpPr txBox="1"/>
          <p:nvPr/>
        </p:nvSpPr>
        <p:spPr>
          <a:xfrm>
            <a:off x="9297312" y="2668551"/>
            <a:ext cx="2428870" cy="1439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짧은 말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긴 말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함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하였음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했음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하였습니다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919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5" y="-255600"/>
            <a:ext cx="12640378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D59AB7A-8908-837B-A12E-8705CFCC8303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527200" y="1324444"/>
            <a:ext cx="1003801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악악악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8EB83F-FC7A-2614-C76C-45D3FAE24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3147232" cy="810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360748-40E1-993E-DD10-7C5481FD00A1}"/>
              </a:ext>
            </a:extLst>
          </p:cNvPr>
          <p:cNvSpPr txBox="1"/>
          <p:nvPr/>
        </p:nvSpPr>
        <p:spPr>
          <a:xfrm>
            <a:off x="768535" y="396000"/>
            <a:ext cx="2228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자료 출처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690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A82D2B8-119D-4D15-FF77-C408DEA3D7A1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C798BB2F-CA43-3829-3026-FD6D5723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67600" cy="81077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E0D8C5-8812-FB6D-3F76-E701C394CF73}"/>
              </a:ext>
            </a:extLst>
          </p:cNvPr>
          <p:cNvSpPr/>
          <p:nvPr/>
        </p:nvSpPr>
        <p:spPr>
          <a:xfrm>
            <a:off x="650549" y="1858370"/>
            <a:ext cx="7812731" cy="377027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83449-7A9F-8B94-81BE-A47B4BBCDE25}"/>
              </a:ext>
            </a:extLst>
          </p:cNvPr>
          <p:cNvSpPr txBox="1"/>
          <p:nvPr/>
        </p:nvSpPr>
        <p:spPr>
          <a:xfrm>
            <a:off x="768535" y="396000"/>
            <a:ext cx="3807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ko-KR" altLang="en-US" sz="4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 descr="만화 영화, 일러스트레이션, 클립아트, 애니메이션이(가) 표시된 사진&#10;&#10;자동 생성된 설명">
            <a:extLst>
              <a:ext uri="{FF2B5EF4-FFF2-40B4-BE49-F238E27FC236}">
                <a16:creationId xmlns:a16="http://schemas.microsoft.com/office/drawing/2014/main" id="{A295F6A8-2E65-03C3-61ED-5A17CDA78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3" y="1961551"/>
            <a:ext cx="7658009" cy="35673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8611739" y="2341586"/>
            <a:ext cx="2848857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제목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수학의 제왕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안드로이드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초등학생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568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직사각형, 봉투이(가) 표시된 사진&#10;&#10;자동 생성된 설명">
            <a:extLst>
              <a:ext uri="{FF2B5EF4-FFF2-40B4-BE49-F238E27FC236}">
                <a16:creationId xmlns:a16="http://schemas.microsoft.com/office/drawing/2014/main" id="{ACCB5891-2465-194D-389F-6DB91FB98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55600"/>
            <a:ext cx="12339320" cy="711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C16F5-3AA6-7A11-3022-F64C8A310510}"/>
              </a:ext>
            </a:extLst>
          </p:cNvPr>
          <p:cNvSpPr txBox="1"/>
          <p:nvPr/>
        </p:nvSpPr>
        <p:spPr>
          <a:xfrm>
            <a:off x="3707163" y="1933454"/>
            <a:ext cx="4663457" cy="2735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수학을 즐겁게</a:t>
            </a:r>
            <a:r>
              <a:rPr lang="en-US" altLang="ko-KR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재밌게</a:t>
            </a:r>
            <a:r>
              <a:rPr lang="en-US" altLang="ko-KR" sz="6000" b="1" dirty="0">
                <a:ln w="2540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  <a:endParaRPr lang="ko-KR" altLang="en-US" sz="6000" b="1" dirty="0">
              <a:ln w="25400">
                <a:solidFill>
                  <a:schemeClr val="bg1"/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15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45563DE-EB9F-FD54-15F8-EF616A7066D2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" name="그림 6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60C715A-DEE4-C797-1DA7-C8A5385D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166280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88D3E8-CEB0-1B1F-AC46-940D3CA97F5F}"/>
              </a:ext>
            </a:extLst>
          </p:cNvPr>
          <p:cNvSpPr txBox="1"/>
          <p:nvPr/>
        </p:nvSpPr>
        <p:spPr>
          <a:xfrm>
            <a:off x="768535" y="396000"/>
            <a:ext cx="3411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ko-KR" altLang="en-US" sz="4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6E6671-9C3B-88B5-0BD1-8D367F5BECE2}"/>
              </a:ext>
            </a:extLst>
          </p:cNvPr>
          <p:cNvSpPr/>
          <p:nvPr/>
        </p:nvSpPr>
        <p:spPr>
          <a:xfrm>
            <a:off x="2705255" y="1441280"/>
            <a:ext cx="6781491" cy="344520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 디자인, 그래픽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1EC7DDA-7116-8D86-4D10-2B186625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82" y="1508547"/>
            <a:ext cx="6621236" cy="33106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59CD42-92E6-E013-B1DF-B2F2D5C28D3D}"/>
              </a:ext>
            </a:extLst>
          </p:cNvPr>
          <p:cNvSpPr txBox="1"/>
          <p:nvPr/>
        </p:nvSpPr>
        <p:spPr>
          <a:xfrm>
            <a:off x="2189319" y="4865771"/>
            <a:ext cx="7813357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양수 왕국과 음수 왕국은 수학을 활용하여 특별하게 만든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매쓰스톤으로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발전을 이루던 중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음수 왕국의 배신으로 양수 왕국의 보물인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알파스톤이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사라지게 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되찾기 위해 양수 왕국에서 대장을 선정하고 음수 왕국과의 전쟁이 시작된다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556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304DA2B2-ECBD-94E1-34DA-A748B2925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58DE3-980F-7AA0-D3B4-90546CFE8B29}"/>
              </a:ext>
            </a:extLst>
          </p:cNvPr>
          <p:cNvSpPr txBox="1"/>
          <p:nvPr/>
        </p:nvSpPr>
        <p:spPr>
          <a:xfrm>
            <a:off x="768535" y="396000"/>
            <a:ext cx="3855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112F03-F148-AEAB-02B8-02CA90994268}"/>
              </a:ext>
            </a:extLst>
          </p:cNvPr>
          <p:cNvSpPr/>
          <p:nvPr/>
        </p:nvSpPr>
        <p:spPr>
          <a:xfrm>
            <a:off x="1237919" y="1668165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8E5066-8541-9F67-5BCF-605607B4820E}"/>
              </a:ext>
            </a:extLst>
          </p:cNvPr>
          <p:cNvSpPr/>
          <p:nvPr/>
        </p:nvSpPr>
        <p:spPr>
          <a:xfrm>
            <a:off x="4884057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9F6CCB8-E103-D0DA-D057-F086D861F1A1}"/>
              </a:ext>
            </a:extLst>
          </p:cNvPr>
          <p:cNvSpPr/>
          <p:nvPr/>
        </p:nvSpPr>
        <p:spPr>
          <a:xfrm>
            <a:off x="8530195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FC5B08C1-DDD3-16B9-E82E-FFB249D6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37" y="1993979"/>
            <a:ext cx="1656151" cy="1656151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922EB2E6-AFA6-04F3-22D2-9FAEDB154D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17" y="1861073"/>
            <a:ext cx="1921965" cy="1921965"/>
          </a:xfrm>
          <a:prstGeom prst="rect">
            <a:avLst/>
          </a:prstGeom>
        </p:spPr>
      </p:pic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933C8E3E-A8C6-597B-B505-5BE5C54CA9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75" y="2044321"/>
            <a:ext cx="1671573" cy="1671573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73402B8-9C94-A434-0218-D60415527E28}"/>
              </a:ext>
            </a:extLst>
          </p:cNvPr>
          <p:cNvSpPr/>
          <p:nvPr/>
        </p:nvSpPr>
        <p:spPr>
          <a:xfrm>
            <a:off x="939917" y="4508716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5F7147-6862-D0AE-74DA-021F1A25AD18}"/>
              </a:ext>
            </a:extLst>
          </p:cNvPr>
          <p:cNvSpPr/>
          <p:nvPr/>
        </p:nvSpPr>
        <p:spPr>
          <a:xfrm>
            <a:off x="897921" y="4299865"/>
            <a:ext cx="3103880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 지향 학습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명확한 목표가 있는 디펜스 게임을 통해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몰입감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있는 학습을 설계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E50D15-CDF8-129C-277C-A3D29E4C27A9}"/>
              </a:ext>
            </a:extLst>
          </p:cNvPr>
          <p:cNvSpPr/>
          <p:nvPr/>
        </p:nvSpPr>
        <p:spPr>
          <a:xfrm>
            <a:off x="4586056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C9F691A-C443-64CA-61B1-5B31FE9297CA}"/>
              </a:ext>
            </a:extLst>
          </p:cNvPr>
          <p:cNvSpPr/>
          <p:nvPr/>
        </p:nvSpPr>
        <p:spPr>
          <a:xfrm>
            <a:off x="8232194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8261E4-8CF7-6F67-59BA-B1689036D2D8}"/>
              </a:ext>
            </a:extLst>
          </p:cNvPr>
          <p:cNvSpPr/>
          <p:nvPr/>
        </p:nvSpPr>
        <p:spPr>
          <a:xfrm>
            <a:off x="4270204" y="4298916"/>
            <a:ext cx="3651589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흥미 위주 학습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게임이라는 형식을 통해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부담과 압박 없는 학습을 유도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0D5D11-D6C0-8796-689C-CB222C09B997}"/>
              </a:ext>
            </a:extLst>
          </p:cNvPr>
          <p:cNvSpPr/>
          <p:nvPr/>
        </p:nvSpPr>
        <p:spPr>
          <a:xfrm>
            <a:off x="8314016" y="4298915"/>
            <a:ext cx="2856243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점층적인 난이도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자연스러운 난이도 상승으로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자기주도적인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심화학습을 유도</a:t>
            </a:r>
          </a:p>
        </p:txBody>
      </p:sp>
    </p:spTree>
    <p:extLst>
      <p:ext uri="{BB962C8B-B14F-4D97-AF65-F5344CB8AC3E}">
        <p14:creationId xmlns:p14="http://schemas.microsoft.com/office/powerpoint/2010/main" val="319176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A06B94FE-E89A-FCC9-7348-26AC71CA6096}"/>
              </a:ext>
            </a:extLst>
          </p:cNvPr>
          <p:cNvSpPr/>
          <p:nvPr/>
        </p:nvSpPr>
        <p:spPr>
          <a:xfrm>
            <a:off x="381812" y="1349844"/>
            <a:ext cx="11428376" cy="501031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360000" y="3429000"/>
            <a:ext cx="11580414" cy="337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왜 디펜스 게임인가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게임은 유닛을 소환하여 본진을 방어하고 적을 공격해 이기는 게임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 구성 요소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마법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 게임마다 다양한 요소 존재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게임의 특징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유닛마다의 효율 계산 필요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소환 타이밍 중요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 유닛 소환에 따른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수동적인 태도 또는 공격을 위한 능동적인 태도 등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플레이어의 특성을 반영하는 넓은 선택지 제공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뚜렷한 승리 조건과 패배 조건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 대한 적극적인 태도 유도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위와 같은 요소들을 이유로 디펜스 게임 장르 자체의 재미도 높고 학습 효과를 증진시키는 좋은 장르가 될 수 있다는 생각을 하였음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3E6CE660-080F-8177-DF4F-670516167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B5894-7329-4AFD-60A9-7A7722EB0E1B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5FE9598-B109-A09F-51B5-95A07DAE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154" y="1606548"/>
            <a:ext cx="2985562" cy="167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A68F730-B907-393C-0274-B87126DED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539" y="1606549"/>
            <a:ext cx="2798962" cy="167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F9C6F8-5355-C26C-268A-1EDAC40F92A9}"/>
              </a:ext>
            </a:extLst>
          </p:cNvPr>
          <p:cNvSpPr txBox="1"/>
          <p:nvPr/>
        </p:nvSpPr>
        <p:spPr>
          <a:xfrm>
            <a:off x="9764831" y="2917257"/>
            <a:ext cx="1901483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 이미지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97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6FD65D20-0668-7269-DC5A-8111715C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C3E2E-4F2F-39DB-2C4E-1B0F2DC6510B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66FD70-30A5-21E0-44AA-16838DB082AD}"/>
              </a:ext>
            </a:extLst>
          </p:cNvPr>
          <p:cNvSpPr/>
          <p:nvPr/>
        </p:nvSpPr>
        <p:spPr>
          <a:xfrm>
            <a:off x="381812" y="1949179"/>
            <a:ext cx="11428376" cy="4420377"/>
          </a:xfrm>
          <a:prstGeom prst="roundRect">
            <a:avLst>
              <a:gd name="adj" fmla="val 128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4C37E-5F2F-5367-3E7F-A808C23733E9}"/>
              </a:ext>
            </a:extLst>
          </p:cNvPr>
          <p:cNvSpPr txBox="1"/>
          <p:nvPr/>
        </p:nvSpPr>
        <p:spPr>
          <a:xfrm>
            <a:off x="3940602" y="4810876"/>
            <a:ext cx="4310795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수정 귀여운 디자인의 유닛들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가지에 이르는 유닛을 활용하여 게임 플레이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유닛마다 다른 특성을 활용하는 재미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758896-9A5F-7378-C17D-1810799CAEB8}"/>
              </a:ext>
            </a:extLst>
          </p:cNvPr>
          <p:cNvSpPr/>
          <p:nvPr/>
        </p:nvSpPr>
        <p:spPr>
          <a:xfrm>
            <a:off x="381812" y="1353567"/>
            <a:ext cx="11428376" cy="475047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0660CBC9-D054-FB22-D3D7-DB47DB981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073" y="3149967"/>
            <a:ext cx="1466529" cy="1466529"/>
          </a:xfrm>
          <a:prstGeom prst="rect">
            <a:avLst/>
          </a:prstGeom>
        </p:spPr>
      </p:pic>
      <p:pic>
        <p:nvPicPr>
          <p:cNvPr id="8" name="그림 7" descr="클립아트, 곰, 만화 영화이(가) 표시된 사진&#10;&#10;자동 생성된 설명">
            <a:extLst>
              <a:ext uri="{FF2B5EF4-FFF2-40B4-BE49-F238E27FC236}">
                <a16:creationId xmlns:a16="http://schemas.microsoft.com/office/drawing/2014/main" id="{AC81233E-5C4F-7229-AFE3-5B053D86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24" y="3149967"/>
            <a:ext cx="1370080" cy="1370080"/>
          </a:xfrm>
          <a:prstGeom prst="rect">
            <a:avLst/>
          </a:prstGeom>
        </p:spPr>
      </p:pic>
      <p:pic>
        <p:nvPicPr>
          <p:cNvPr id="11" name="그림 10" descr="스케치, 클립아트, 그림, 만화 영화이(가) 표시된 사진&#10;&#10;자동 생성된 설명">
            <a:extLst>
              <a:ext uri="{FF2B5EF4-FFF2-40B4-BE49-F238E27FC236}">
                <a16:creationId xmlns:a16="http://schemas.microsoft.com/office/drawing/2014/main" id="{21322DC8-C63E-0235-FAF4-3B0B3C9F3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9675" y="2436071"/>
            <a:ext cx="1667729" cy="2121133"/>
          </a:xfrm>
          <a:prstGeom prst="rect">
            <a:avLst/>
          </a:prstGeom>
        </p:spPr>
      </p:pic>
      <p:pic>
        <p:nvPicPr>
          <p:cNvPr id="13" name="그림 1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0923DB79-B198-1996-9825-063336A2F4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54" y="2585061"/>
            <a:ext cx="1239302" cy="1972143"/>
          </a:xfrm>
          <a:prstGeom prst="rect">
            <a:avLst/>
          </a:prstGeom>
        </p:spPr>
      </p:pic>
      <p:pic>
        <p:nvPicPr>
          <p:cNvPr id="15" name="그림 14" descr="아동 미술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B7838D63-52D8-52DB-92ED-F47F6164B1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151" y="2505616"/>
            <a:ext cx="1186872" cy="2093878"/>
          </a:xfrm>
          <a:prstGeom prst="rect">
            <a:avLst/>
          </a:prstGeom>
        </p:spPr>
      </p:pic>
      <p:pic>
        <p:nvPicPr>
          <p:cNvPr id="17" name="그림 16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7E96CBB9-B830-871E-E38C-69E29B18C5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82" y="3248052"/>
            <a:ext cx="1270358" cy="1270358"/>
          </a:xfrm>
          <a:prstGeom prst="rect">
            <a:avLst/>
          </a:prstGeom>
        </p:spPr>
      </p:pic>
      <p:pic>
        <p:nvPicPr>
          <p:cNvPr id="19" name="그림 18" descr="그림, 스케치, 클립아트, 아동 미술이(가) 표시된 사진&#10;&#10;자동 생성된 설명">
            <a:extLst>
              <a:ext uri="{FF2B5EF4-FFF2-40B4-BE49-F238E27FC236}">
                <a16:creationId xmlns:a16="http://schemas.microsoft.com/office/drawing/2014/main" id="{76926B60-0DAE-F6B8-858A-5D911DF23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568" y="2907623"/>
            <a:ext cx="1340158" cy="1627492"/>
          </a:xfrm>
          <a:prstGeom prst="rect">
            <a:avLst/>
          </a:prstGeom>
        </p:spPr>
      </p:pic>
      <p:pic>
        <p:nvPicPr>
          <p:cNvPr id="21" name="그림 20" descr="스케치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548F462-4130-1D59-AFFF-224BA82E0A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676" y="3259335"/>
            <a:ext cx="1270359" cy="1270359"/>
          </a:xfrm>
          <a:prstGeom prst="rect">
            <a:avLst/>
          </a:prstGeom>
        </p:spPr>
      </p:pic>
      <p:pic>
        <p:nvPicPr>
          <p:cNvPr id="23" name="그림 22" descr="새, 스케치, 흑백, 예술이(가) 표시된 사진&#10;&#10;자동 생성된 설명">
            <a:extLst>
              <a:ext uri="{FF2B5EF4-FFF2-40B4-BE49-F238E27FC236}">
                <a16:creationId xmlns:a16="http://schemas.microsoft.com/office/drawing/2014/main" id="{A4B84E38-270F-3E2E-6910-B3A84DF61C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839" y="1845319"/>
            <a:ext cx="1774140" cy="1774140"/>
          </a:xfrm>
          <a:prstGeom prst="rect">
            <a:avLst/>
          </a:prstGeom>
        </p:spPr>
      </p:pic>
      <p:pic>
        <p:nvPicPr>
          <p:cNvPr id="27" name="그림 26" descr="새, 부리, 독수리, 대머리 독수리이(가) 표시된 사진&#10;&#10;자동 생성된 설명">
            <a:extLst>
              <a:ext uri="{FF2B5EF4-FFF2-40B4-BE49-F238E27FC236}">
                <a16:creationId xmlns:a16="http://schemas.microsoft.com/office/drawing/2014/main" id="{37A5DDF1-46CF-4694-8B80-2B791EB736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23371" y="1499805"/>
            <a:ext cx="2742251" cy="18725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571D6B-05B9-43D8-BBE1-4DC46D52DD24}"/>
              </a:ext>
            </a:extLst>
          </p:cNvPr>
          <p:cNvSpPr txBox="1"/>
          <p:nvPr/>
        </p:nvSpPr>
        <p:spPr>
          <a:xfrm>
            <a:off x="5188893" y="1233002"/>
            <a:ext cx="2202847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개성 있는 유닛들</a:t>
            </a:r>
          </a:p>
        </p:txBody>
      </p:sp>
    </p:spTree>
    <p:extLst>
      <p:ext uri="{BB962C8B-B14F-4D97-AF65-F5344CB8AC3E}">
        <p14:creationId xmlns:p14="http://schemas.microsoft.com/office/powerpoint/2010/main" val="278743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DA17D6E-9B33-886E-87FF-2794DCDC6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300A54-C957-597E-C9F4-B64C0B1F3B3A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9CD029A-3C2D-6519-4FDA-245896A8EFA1}"/>
              </a:ext>
            </a:extLst>
          </p:cNvPr>
          <p:cNvSpPr/>
          <p:nvPr/>
        </p:nvSpPr>
        <p:spPr>
          <a:xfrm>
            <a:off x="6172154" y="1944260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E0880-ED36-2250-E649-61DBEB49C0B9}"/>
              </a:ext>
            </a:extLst>
          </p:cNvPr>
          <p:cNvSpPr txBox="1"/>
          <p:nvPr/>
        </p:nvSpPr>
        <p:spPr>
          <a:xfrm>
            <a:off x="7220824" y="5178826"/>
            <a:ext cx="3575018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직접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구성하는 재미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다양한 특성을 고려하여 커스텀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CB42ED-9AD3-39B7-A2A4-F957FCFA772A}"/>
              </a:ext>
            </a:extLst>
          </p:cNvPr>
          <p:cNvSpPr/>
          <p:nvPr/>
        </p:nvSpPr>
        <p:spPr>
          <a:xfrm>
            <a:off x="381812" y="1348648"/>
            <a:ext cx="5634817" cy="475047"/>
          </a:xfrm>
          <a:prstGeom prst="roundRect">
            <a:avLst>
              <a:gd name="adj" fmla="val 1001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DD4C68-31C1-78D4-C143-45B3A4A1F43E}"/>
              </a:ext>
            </a:extLst>
          </p:cNvPr>
          <p:cNvSpPr/>
          <p:nvPr/>
        </p:nvSpPr>
        <p:spPr>
          <a:xfrm>
            <a:off x="6172154" y="1348648"/>
            <a:ext cx="5634808" cy="475047"/>
          </a:xfrm>
          <a:prstGeom prst="roundRect">
            <a:avLst>
              <a:gd name="adj" fmla="val 8681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48967-AC9C-88C5-DD4B-119BD85DDF48}"/>
              </a:ext>
            </a:extLst>
          </p:cNvPr>
          <p:cNvSpPr txBox="1"/>
          <p:nvPr/>
        </p:nvSpPr>
        <p:spPr>
          <a:xfrm>
            <a:off x="1647005" y="1236665"/>
            <a:ext cx="3066865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풀며 강해지는 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469E3-B15F-11E7-34F0-A7C7C7176A9B}"/>
              </a:ext>
            </a:extLst>
          </p:cNvPr>
          <p:cNvSpPr txBox="1"/>
          <p:nvPr/>
        </p:nvSpPr>
        <p:spPr>
          <a:xfrm>
            <a:off x="7918130" y="1255951"/>
            <a:ext cx="2180405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다채로운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9056C2-BACF-4960-5BE6-3692A3832CFF}"/>
              </a:ext>
            </a:extLst>
          </p:cNvPr>
          <p:cNvSpPr/>
          <p:nvPr/>
        </p:nvSpPr>
        <p:spPr>
          <a:xfrm>
            <a:off x="6365488" y="2077404"/>
            <a:ext cx="2816912" cy="2106301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0607D0-92C1-9710-92EF-EE3BD9290F60}"/>
              </a:ext>
            </a:extLst>
          </p:cNvPr>
          <p:cNvSpPr/>
          <p:nvPr/>
        </p:nvSpPr>
        <p:spPr>
          <a:xfrm>
            <a:off x="8808751" y="2761489"/>
            <a:ext cx="2880229" cy="2143103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D4EB28-C8B1-3CB6-BDCB-1EB72EE56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243" y="2125640"/>
            <a:ext cx="2707946" cy="2018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E9D051-91DE-02E7-9B60-77721DB8B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935" y="2812007"/>
            <a:ext cx="2771863" cy="2044432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1E4FA2-7443-20FB-83B7-2E5B7B169C5B}"/>
              </a:ext>
            </a:extLst>
          </p:cNvPr>
          <p:cNvSpPr/>
          <p:nvPr/>
        </p:nvSpPr>
        <p:spPr>
          <a:xfrm>
            <a:off x="381812" y="1944261"/>
            <a:ext cx="5634808" cy="4415898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1489110" y="5178826"/>
            <a:ext cx="3382657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왕국의 특징을 보여주는 본진 그림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업그레이드에 따른 다양한 디자인</a:t>
            </a:r>
          </a:p>
        </p:txBody>
      </p:sp>
      <p:pic>
        <p:nvPicPr>
          <p:cNvPr id="6" name="그림 5" descr="집이(가) 표시된 사진&#10;&#10;자동 생성된 설명">
            <a:extLst>
              <a:ext uri="{FF2B5EF4-FFF2-40B4-BE49-F238E27FC236}">
                <a16:creationId xmlns:a16="http://schemas.microsoft.com/office/drawing/2014/main" id="{E9AE413C-CBB6-2394-F04C-B3E430F8CC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00" y="3073761"/>
            <a:ext cx="1067248" cy="1518558"/>
          </a:xfrm>
          <a:prstGeom prst="rect">
            <a:avLst/>
          </a:prstGeom>
        </p:spPr>
      </p:pic>
      <p:pic>
        <p:nvPicPr>
          <p:cNvPr id="14" name="그림 13" descr="만화 영화, 집이(가) 표시된 사진&#10;&#10;자동 생성된 설명">
            <a:extLst>
              <a:ext uri="{FF2B5EF4-FFF2-40B4-BE49-F238E27FC236}">
                <a16:creationId xmlns:a16="http://schemas.microsoft.com/office/drawing/2014/main" id="{83313981-67A0-015F-E5BA-DA0805760F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31" y="2694833"/>
            <a:ext cx="1147000" cy="1922759"/>
          </a:xfrm>
          <a:prstGeom prst="rect">
            <a:avLst/>
          </a:prstGeom>
        </p:spPr>
      </p:pic>
      <p:pic>
        <p:nvPicPr>
          <p:cNvPr id="18" name="그림 17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D4815539-9087-99B1-97DF-78E9CD9B86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342" y="2049494"/>
            <a:ext cx="2167060" cy="256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1807</TotalTime>
  <Words>2046</Words>
  <Application>Microsoft Office PowerPoint</Application>
  <PresentationFormat>와이드스크린</PresentationFormat>
  <Paragraphs>325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5" baseType="lpstr">
      <vt:lpstr>Arial</vt:lpstr>
      <vt:lpstr>메이플스토리</vt:lpstr>
      <vt:lpstr>맑은 고딕</vt:lpstr>
      <vt:lpstr>궁서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민정우</dc:creator>
  <cp:lastModifiedBy>민정우</cp:lastModifiedBy>
  <cp:revision>42</cp:revision>
  <dcterms:created xsi:type="dcterms:W3CDTF">2023-08-31T09:39:16Z</dcterms:created>
  <dcterms:modified xsi:type="dcterms:W3CDTF">2023-09-02T14:47:00Z</dcterms:modified>
</cp:coreProperties>
</file>